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25"/>
  </p:notesMasterIdLst>
  <p:sldIdLst>
    <p:sldId id="256" r:id="rId2"/>
    <p:sldId id="282" r:id="rId3"/>
    <p:sldId id="285" r:id="rId4"/>
    <p:sldId id="283" r:id="rId5"/>
    <p:sldId id="286" r:id="rId6"/>
    <p:sldId id="287" r:id="rId7"/>
    <p:sldId id="288" r:id="rId8"/>
    <p:sldId id="290" r:id="rId9"/>
    <p:sldId id="293" r:id="rId10"/>
    <p:sldId id="291" r:id="rId11"/>
    <p:sldId id="294" r:id="rId12"/>
    <p:sldId id="295" r:id="rId13"/>
    <p:sldId id="296" r:id="rId14"/>
    <p:sldId id="297" r:id="rId15"/>
    <p:sldId id="298" r:id="rId16"/>
    <p:sldId id="299" r:id="rId17"/>
    <p:sldId id="301" r:id="rId18"/>
    <p:sldId id="300" r:id="rId19"/>
    <p:sldId id="302" r:id="rId20"/>
    <p:sldId id="303" r:id="rId21"/>
    <p:sldId id="304" r:id="rId22"/>
    <p:sldId id="305" r:id="rId23"/>
    <p:sldId id="29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DA3CCF-D011-4346-BA71-D5A56C0FF3A0}" v="2" dt="2021-11-01T21:57:00.2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06"/>
    <p:restoredTop sz="96405"/>
  </p:normalViewPr>
  <p:slideViewPr>
    <p:cSldViewPr snapToGrid="0" snapToObjects="1">
      <p:cViewPr varScale="1">
        <p:scale>
          <a:sx n="126" d="100"/>
          <a:sy n="126" d="100"/>
        </p:scale>
        <p:origin x="944" y="200"/>
      </p:cViewPr>
      <p:guideLst/>
    </p:cSldViewPr>
  </p:slid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A19216-1FEE-C84C-8F5A-2D4718D07F31}" type="datetimeFigureOut">
              <a:rPr lang="en-US" smtClean="0"/>
              <a:t>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EED498-515B-5942-AC18-DA668AF48068}" type="slidenum">
              <a:rPr lang="en-US" smtClean="0"/>
              <a:t>‹#›</a:t>
            </a:fld>
            <a:endParaRPr lang="en-US"/>
          </a:p>
        </p:txBody>
      </p:sp>
    </p:spTree>
    <p:extLst>
      <p:ext uri="{BB962C8B-B14F-4D97-AF65-F5344CB8AC3E}">
        <p14:creationId xmlns:p14="http://schemas.microsoft.com/office/powerpoint/2010/main" val="1104054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800" b="1" dirty="0"/>
              <a:t>Good Morning Ladies and Gentlemen. Welcome to Killochries Fold and Lukeston Farm and thank you for being with us today. We have some interesting speakers for you, all of whom have told to be brief, so please bear with</a:t>
            </a:r>
          </a:p>
          <a:p>
            <a:r>
              <a:rPr lang="en-GB" sz="2800" b="1" dirty="0"/>
              <a:t>us.</a:t>
            </a:r>
          </a:p>
          <a:p>
            <a:endParaRPr lang="en-GB" sz="2800" dirty="0"/>
          </a:p>
          <a:p>
            <a:r>
              <a:rPr lang="en-GB" sz="2800" b="1" dirty="0"/>
              <a:t> </a:t>
            </a:r>
            <a:endParaRPr lang="en-GB" sz="2800" dirty="0"/>
          </a:p>
          <a:p>
            <a:r>
              <a:rPr lang="en-GB" sz="2800" b="1" dirty="0"/>
              <a:t>My name is Iain Graham and I am responsible for the </a:t>
            </a:r>
            <a:r>
              <a:rPr lang="en-GB" sz="2800" b="1" dirty="0" err="1"/>
              <a:t>Aird</a:t>
            </a:r>
            <a:r>
              <a:rPr lang="en-GB" sz="2800" b="1" dirty="0"/>
              <a:t> Farming Group.</a:t>
            </a:r>
            <a:endParaRPr lang="en-GB" sz="28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1</a:t>
            </a:fld>
            <a:endParaRPr lang="en-US"/>
          </a:p>
        </p:txBody>
      </p:sp>
    </p:spTree>
    <p:extLst>
      <p:ext uri="{BB962C8B-B14F-4D97-AF65-F5344CB8AC3E}">
        <p14:creationId xmlns:p14="http://schemas.microsoft.com/office/powerpoint/2010/main" val="184126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10</a:t>
            </a:fld>
            <a:endParaRPr lang="en-US"/>
          </a:p>
        </p:txBody>
      </p:sp>
    </p:spTree>
    <p:extLst>
      <p:ext uri="{BB962C8B-B14F-4D97-AF65-F5344CB8AC3E}">
        <p14:creationId xmlns:p14="http://schemas.microsoft.com/office/powerpoint/2010/main" val="2658157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11</a:t>
            </a:fld>
            <a:endParaRPr lang="en-US"/>
          </a:p>
        </p:txBody>
      </p:sp>
    </p:spTree>
    <p:extLst>
      <p:ext uri="{BB962C8B-B14F-4D97-AF65-F5344CB8AC3E}">
        <p14:creationId xmlns:p14="http://schemas.microsoft.com/office/powerpoint/2010/main" val="2576036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12</a:t>
            </a:fld>
            <a:endParaRPr lang="en-US"/>
          </a:p>
        </p:txBody>
      </p:sp>
    </p:spTree>
    <p:extLst>
      <p:ext uri="{BB962C8B-B14F-4D97-AF65-F5344CB8AC3E}">
        <p14:creationId xmlns:p14="http://schemas.microsoft.com/office/powerpoint/2010/main" val="1821313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13</a:t>
            </a:fld>
            <a:endParaRPr lang="en-US"/>
          </a:p>
        </p:txBody>
      </p:sp>
    </p:spTree>
    <p:extLst>
      <p:ext uri="{BB962C8B-B14F-4D97-AF65-F5344CB8AC3E}">
        <p14:creationId xmlns:p14="http://schemas.microsoft.com/office/powerpoint/2010/main" val="531396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14</a:t>
            </a:fld>
            <a:endParaRPr lang="en-US"/>
          </a:p>
        </p:txBody>
      </p:sp>
    </p:spTree>
    <p:extLst>
      <p:ext uri="{BB962C8B-B14F-4D97-AF65-F5344CB8AC3E}">
        <p14:creationId xmlns:p14="http://schemas.microsoft.com/office/powerpoint/2010/main" val="486783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86859"/>
          </a:xfrm>
        </p:spPr>
        <p:txBody>
          <a:bodyPr/>
          <a:lstStyle/>
          <a:p>
            <a:r>
              <a:rPr lang="en-GB" sz="2000" b="1" dirty="0"/>
              <a:t>The negative press cattle farmers and ranchers have suffered is beginning to be better understood as not being the problem of the cattle but the way in which they are raised. </a:t>
            </a:r>
          </a:p>
          <a:p>
            <a:endParaRPr lang="en-GB" sz="2000" b="1" dirty="0"/>
          </a:p>
          <a:p>
            <a:r>
              <a:rPr lang="en-GB" sz="2000" b="1" dirty="0"/>
              <a:t>In Scotland we start from a good position with some of the lowest CO2 outputs in the world from our, grass fed, suckler cattle. </a:t>
            </a:r>
          </a:p>
          <a:p>
            <a:endParaRPr lang="en-GB" sz="2000" b="1" dirty="0"/>
          </a:p>
          <a:p>
            <a:r>
              <a:rPr lang="en-GB" sz="2000" b="1" dirty="0"/>
              <a:t>However, we have the opportunity to improve - from simply being carbon neutral - to actually decreasing the legacy load of greenhouse gasses in our atmosphere.</a:t>
            </a:r>
            <a:endParaRPr lang="en-GB" sz="20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15</a:t>
            </a:fld>
            <a:endParaRPr lang="en-US"/>
          </a:p>
        </p:txBody>
      </p:sp>
    </p:spTree>
    <p:extLst>
      <p:ext uri="{BB962C8B-B14F-4D97-AF65-F5344CB8AC3E}">
        <p14:creationId xmlns:p14="http://schemas.microsoft.com/office/powerpoint/2010/main" val="2205386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74650"/>
            <a:ext cx="5486400" cy="3086100"/>
          </a:xfrm>
        </p:spPr>
      </p:sp>
      <p:sp>
        <p:nvSpPr>
          <p:cNvPr id="3" name="Notes Placeholder 2"/>
          <p:cNvSpPr>
            <a:spLocks noGrp="1"/>
          </p:cNvSpPr>
          <p:nvPr>
            <p:ph type="body" idx="1"/>
          </p:nvPr>
        </p:nvSpPr>
        <p:spPr>
          <a:xfrm>
            <a:off x="685800" y="3565662"/>
            <a:ext cx="5486400" cy="5392807"/>
          </a:xfrm>
        </p:spPr>
        <p:txBody>
          <a:bodyPr/>
          <a:lstStyle/>
          <a:p>
            <a:r>
              <a:rPr lang="en-GB" sz="1800" b="1" dirty="0"/>
              <a:t>At </a:t>
            </a:r>
            <a:r>
              <a:rPr lang="en-GB" sz="1800" b="1" dirty="0" err="1"/>
              <a:t>Balgay</a:t>
            </a:r>
            <a:r>
              <a:rPr lang="en-GB" sz="1800" b="1" dirty="0"/>
              <a:t> we inherited a farm where the soil had been constantly tilled for crop. The soil behaved like heavy clay with little organic matter. Red clover and rye grass was introduced as a silage crop and remained in the ground for three years before going back to crop. </a:t>
            </a:r>
            <a:endParaRPr lang="en-GB" sz="1800" dirty="0"/>
          </a:p>
          <a:p>
            <a:r>
              <a:rPr lang="en-GB" sz="1800" b="1" dirty="0"/>
              <a:t> </a:t>
            </a:r>
            <a:endParaRPr lang="en-GB" sz="1800" dirty="0"/>
          </a:p>
          <a:p>
            <a:r>
              <a:rPr lang="en-GB" sz="1800" b="1" dirty="0"/>
              <a:t>Tillage was used to establish the wheat crop after grass and for the first-time birds were seen to be following the plough to feast on the turned over ground. Tillage was easier requiring less power and therefore less fuel from the tractor.</a:t>
            </a:r>
            <a:endParaRPr lang="en-GB" sz="1800" dirty="0"/>
          </a:p>
          <a:p>
            <a:r>
              <a:rPr lang="en-GB" sz="1800" b="1" dirty="0"/>
              <a:t> </a:t>
            </a:r>
            <a:endParaRPr lang="en-GB" sz="1800" dirty="0"/>
          </a:p>
          <a:p>
            <a:r>
              <a:rPr lang="en-GB" sz="1800" b="1" dirty="0"/>
              <a:t>Shorthorn and Angus grazing cattle were introduced on newly drained and established grassland.</a:t>
            </a:r>
            <a:endParaRPr lang="en-GB" sz="1800" dirty="0"/>
          </a:p>
          <a:p>
            <a:r>
              <a:rPr lang="en-GB" sz="1800" b="1" dirty="0"/>
              <a:t> </a:t>
            </a:r>
            <a:endParaRPr lang="en-GB" sz="1800" dirty="0"/>
          </a:p>
          <a:p>
            <a:r>
              <a:rPr lang="en-GB" sz="1800" b="1" dirty="0"/>
              <a:t>Today we have moved to zero till for most of the farm.</a:t>
            </a:r>
            <a:endParaRPr lang="en-GB" sz="1800" dirty="0"/>
          </a:p>
          <a:p>
            <a:r>
              <a:rPr lang="en-GB" sz="1800" b="1" dirty="0"/>
              <a:t>Trash is left on the ground to armour the soil and in theory, we can establish the new crop by zero till straight after the combine.</a:t>
            </a:r>
            <a:endParaRPr lang="en-GB" sz="18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16</a:t>
            </a:fld>
            <a:endParaRPr lang="en-US"/>
          </a:p>
        </p:txBody>
      </p:sp>
    </p:spTree>
    <p:extLst>
      <p:ext uri="{BB962C8B-B14F-4D97-AF65-F5344CB8AC3E}">
        <p14:creationId xmlns:p14="http://schemas.microsoft.com/office/powerpoint/2010/main" val="3102824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54175" y="374650"/>
            <a:ext cx="3549650" cy="1997075"/>
          </a:xfrm>
        </p:spPr>
      </p:sp>
      <p:sp>
        <p:nvSpPr>
          <p:cNvPr id="3" name="Notes Placeholder 2"/>
          <p:cNvSpPr>
            <a:spLocks noGrp="1"/>
          </p:cNvSpPr>
          <p:nvPr>
            <p:ph type="body" idx="1"/>
          </p:nvPr>
        </p:nvSpPr>
        <p:spPr>
          <a:xfrm>
            <a:off x="405848" y="2678078"/>
            <a:ext cx="6140726" cy="6091272"/>
          </a:xfrm>
        </p:spPr>
        <p:txBody>
          <a:bodyPr/>
          <a:lstStyle/>
          <a:p>
            <a:r>
              <a:rPr lang="en-GB" sz="1600" b="1" dirty="0"/>
              <a:t>A single pass of the zero till gives a fuel saving of 30 litres per hectare and a saving of over 800 hours if the whole farm was zero tilled.</a:t>
            </a:r>
            <a:endParaRPr lang="en-GB" sz="1600" dirty="0"/>
          </a:p>
          <a:p>
            <a:r>
              <a:rPr lang="en-GB" sz="1600" b="1" dirty="0"/>
              <a:t> </a:t>
            </a:r>
            <a:endParaRPr lang="en-GB" sz="1600" dirty="0"/>
          </a:p>
          <a:p>
            <a:r>
              <a:rPr lang="en-GB" sz="1600" b="1" dirty="0"/>
              <a:t>By being able to put the new crop in early we are not so exposed to the short window between harvest and new crop establishment.</a:t>
            </a:r>
            <a:endParaRPr lang="en-GB" sz="1600" dirty="0"/>
          </a:p>
          <a:p>
            <a:r>
              <a:rPr lang="en-GB" sz="1600" b="1" dirty="0"/>
              <a:t> </a:t>
            </a:r>
            <a:endParaRPr lang="en-GB" sz="1600" dirty="0"/>
          </a:p>
          <a:p>
            <a:r>
              <a:rPr lang="en-GB" sz="1600" b="1" dirty="0"/>
              <a:t>By going early with the new crop we get good establishment before the winter sets in. This early growth can be damaged by the winter weather so it is grazed of with sheep prior to the arrival of the bad weather.</a:t>
            </a:r>
            <a:endParaRPr lang="en-GB" sz="1600" dirty="0"/>
          </a:p>
          <a:p>
            <a:r>
              <a:rPr lang="en-GB" sz="1600" b="1" dirty="0"/>
              <a:t> </a:t>
            </a:r>
            <a:endParaRPr lang="en-GB" sz="1600" dirty="0"/>
          </a:p>
          <a:p>
            <a:r>
              <a:rPr lang="en-GB" sz="1600" b="1" dirty="0"/>
              <a:t>By grazing the crop with sheep we stimulate root growth and cause the plant to tiller. The dung from the sheep fertilizes the plant and feeds the soil bacteria and fungi.</a:t>
            </a:r>
            <a:endParaRPr lang="en-GB" sz="1600" dirty="0"/>
          </a:p>
          <a:p>
            <a:r>
              <a:rPr lang="en-GB" sz="1600" b="1" dirty="0"/>
              <a:t> </a:t>
            </a:r>
            <a:endParaRPr lang="en-GB" sz="1600" dirty="0"/>
          </a:p>
          <a:p>
            <a:r>
              <a:rPr lang="en-GB" sz="1600" b="1" dirty="0"/>
              <a:t>So far we have seen small increases in yield where the crops have been grazed by sheep and little on no loss in yield from zero till.</a:t>
            </a:r>
            <a:endParaRPr lang="en-GB" sz="1600" dirty="0"/>
          </a:p>
          <a:p>
            <a:r>
              <a:rPr lang="en-GB" sz="1600" b="1" dirty="0"/>
              <a:t> </a:t>
            </a:r>
            <a:endParaRPr lang="en-GB" sz="1600" dirty="0"/>
          </a:p>
          <a:p>
            <a:r>
              <a:rPr lang="en-GB" sz="1600" b="1" dirty="0"/>
              <a:t>Cattle grazing multi species grassland and dunging on the ground and the spreading of dung from winter housing have all had a dramatic positive effect on the soil structure, increasing the organic content by putting liquid carbon back in the ground.</a:t>
            </a:r>
            <a:endParaRPr lang="en-GB" sz="16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17</a:t>
            </a:fld>
            <a:endParaRPr lang="en-US"/>
          </a:p>
        </p:txBody>
      </p:sp>
    </p:spTree>
    <p:extLst>
      <p:ext uri="{BB962C8B-B14F-4D97-AF65-F5344CB8AC3E}">
        <p14:creationId xmlns:p14="http://schemas.microsoft.com/office/powerpoint/2010/main" val="2725337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err="1"/>
              <a:t>Drumcross</a:t>
            </a:r>
            <a:r>
              <a:rPr lang="en-GB" b="1" dirty="0"/>
              <a:t> Farm in </a:t>
            </a:r>
            <a:r>
              <a:rPr lang="en-GB" b="1" dirty="0" err="1"/>
              <a:t>Bishopton</a:t>
            </a:r>
            <a:r>
              <a:rPr lang="en-GB" b="1" dirty="0"/>
              <a:t> was purchased in 2008. </a:t>
            </a:r>
            <a:r>
              <a:rPr lang="en-GB" b="1" dirty="0" err="1"/>
              <a:t>Drumcross</a:t>
            </a:r>
            <a:r>
              <a:rPr lang="en-GB" b="1" dirty="0"/>
              <a:t> extends to about 180 acres and previously was let out as a crop farm. </a:t>
            </a:r>
            <a:endParaRPr lang="en-GB" dirty="0"/>
          </a:p>
          <a:p>
            <a:r>
              <a:rPr lang="en-GB" b="1" dirty="0"/>
              <a:t> </a:t>
            </a:r>
            <a:endParaRPr lang="en-GB" dirty="0"/>
          </a:p>
          <a:p>
            <a:r>
              <a:rPr lang="en-GB" b="1" dirty="0"/>
              <a:t>When we purchased </a:t>
            </a:r>
            <a:r>
              <a:rPr lang="en-GB" b="1" dirty="0" err="1"/>
              <a:t>Drumcross</a:t>
            </a:r>
            <a:r>
              <a:rPr lang="en-GB" b="1" dirty="0"/>
              <a:t> we put it into grass to run pedigree Beef Shorthorns.</a:t>
            </a:r>
            <a:endParaRPr lang="en-GB" dirty="0"/>
          </a:p>
          <a:p>
            <a:endParaRPr lang="en-US" dirty="0"/>
          </a:p>
          <a:p>
            <a:endParaRPr lang="en-US" dirty="0"/>
          </a:p>
          <a:p>
            <a:r>
              <a:rPr lang="en-GB" b="1" dirty="0"/>
              <a:t>Decision makers must understand these facts so that they understand that; well-managed and grazed properly, livestock are the solution not the problem.</a:t>
            </a:r>
            <a:endParaRPr lang="en-GB" dirty="0"/>
          </a:p>
          <a:p>
            <a:r>
              <a:rPr lang="en-GB" b="1" dirty="0"/>
              <a:t> </a:t>
            </a:r>
            <a:endParaRPr lang="en-GB" dirty="0"/>
          </a:p>
          <a:p>
            <a:r>
              <a:rPr lang="en-GB" b="1" dirty="0"/>
              <a:t>Here our livestock eat grass and drink water from natural sources. They are clearly carbon negative and create a food source that supports and improves biodiversity. </a:t>
            </a:r>
            <a:endParaRPr lang="en-GB"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18</a:t>
            </a:fld>
            <a:endParaRPr lang="en-US"/>
          </a:p>
        </p:txBody>
      </p:sp>
    </p:spTree>
    <p:extLst>
      <p:ext uri="{BB962C8B-B14F-4D97-AF65-F5344CB8AC3E}">
        <p14:creationId xmlns:p14="http://schemas.microsoft.com/office/powerpoint/2010/main" val="1028594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2163" y="458788"/>
            <a:ext cx="5065712" cy="2849562"/>
          </a:xfrm>
        </p:spPr>
      </p:sp>
      <p:sp>
        <p:nvSpPr>
          <p:cNvPr id="3" name="Notes Placeholder 2"/>
          <p:cNvSpPr>
            <a:spLocks noGrp="1"/>
          </p:cNvSpPr>
          <p:nvPr>
            <p:ph type="body" idx="1"/>
          </p:nvPr>
        </p:nvSpPr>
        <p:spPr>
          <a:xfrm>
            <a:off x="453887" y="3342136"/>
            <a:ext cx="5950226" cy="5536821"/>
          </a:xfrm>
        </p:spPr>
        <p:txBody>
          <a:bodyPr/>
          <a:lstStyle/>
          <a:p>
            <a:r>
              <a:rPr lang="en-GB" sz="1400" b="1" dirty="0"/>
              <a:t>This winter we propose to out winter our Highlanders on the moor to demonstrate their ability to improve biodiversity and to bring back and increase life on the moor.</a:t>
            </a:r>
            <a:endParaRPr lang="en-GB" sz="1400" dirty="0"/>
          </a:p>
          <a:p>
            <a:r>
              <a:rPr lang="en-GB" sz="1400" b="1" dirty="0"/>
              <a:t> </a:t>
            </a:r>
            <a:endParaRPr lang="en-GB" sz="1400" dirty="0"/>
          </a:p>
          <a:p>
            <a:r>
              <a:rPr lang="en-GB" sz="1400" b="1" dirty="0"/>
              <a:t>Highlanders, Galloway’s and their crosses are perhaps the only breeds capable of surviving and thriving in the moor’s winter conditions.</a:t>
            </a:r>
            <a:endParaRPr lang="en-GB" sz="1400" dirty="0"/>
          </a:p>
          <a:p>
            <a:r>
              <a:rPr lang="en-GB" sz="1400" b="1" dirty="0"/>
              <a:t> </a:t>
            </a:r>
            <a:endParaRPr lang="en-GB" sz="1400" dirty="0"/>
          </a:p>
          <a:p>
            <a:r>
              <a:rPr lang="en-GB" sz="1400" b="1" dirty="0"/>
              <a:t>Cattle graze swards differently to sheep, goats and horses. They use their tongue to tear vegetation and this, together with their size, gives some important benefits in natural vegetation systems.</a:t>
            </a:r>
            <a:endParaRPr lang="en-GB" sz="1400" dirty="0"/>
          </a:p>
          <a:p>
            <a:endParaRPr lang="en-US" sz="1400" dirty="0"/>
          </a:p>
          <a:p>
            <a:r>
              <a:rPr lang="en-GB" sz="1400" b="1" dirty="0"/>
              <a:t>Some of the benefits of using cattle in a natural vegetation system include.</a:t>
            </a:r>
            <a:endParaRPr lang="en-GB" sz="1400" dirty="0"/>
          </a:p>
          <a:p>
            <a:r>
              <a:rPr lang="en-GB" sz="1400" b="1" dirty="0"/>
              <a:t> </a:t>
            </a:r>
            <a:endParaRPr lang="en-GB" sz="1400" dirty="0"/>
          </a:p>
          <a:p>
            <a:pPr marL="285750" lvl="0" indent="-285750">
              <a:buFont typeface="Arial" panose="020B0604020202020204" pitchFamily="34" charset="0"/>
              <a:buChar char="•"/>
            </a:pPr>
            <a:r>
              <a:rPr lang="en-GB" sz="1400" b="1" dirty="0"/>
              <a:t>They are less selective grazers than sheep or goats.</a:t>
            </a:r>
            <a:endParaRPr lang="en-GB" sz="1400" dirty="0"/>
          </a:p>
          <a:p>
            <a:pPr marL="285750" lvl="0" indent="-285750">
              <a:buFont typeface="Arial" panose="020B0604020202020204" pitchFamily="34" charset="0"/>
              <a:buChar char="•"/>
            </a:pPr>
            <a:r>
              <a:rPr lang="en-GB" sz="1400" b="1" dirty="0"/>
              <a:t>Highlanders have the ability to remove low digestibility biomass.</a:t>
            </a:r>
            <a:endParaRPr lang="en-GB" sz="1400" dirty="0"/>
          </a:p>
          <a:p>
            <a:pPr marL="285750" lvl="0" indent="-285750">
              <a:buFont typeface="Arial" panose="020B0604020202020204" pitchFamily="34" charset="0"/>
              <a:buChar char="•"/>
            </a:pPr>
            <a:r>
              <a:rPr lang="en-GB" sz="1400" b="1" dirty="0"/>
              <a:t>Trampling helps to open up dense swards creating conditions for germination and regeneration. This creates opportunities for species such as heather.</a:t>
            </a:r>
            <a:endParaRPr lang="en-GB" sz="1400" dirty="0"/>
          </a:p>
          <a:p>
            <a:pPr marL="285750" lvl="0" indent="-285750">
              <a:buFont typeface="Arial" panose="020B0604020202020204" pitchFamily="34" charset="0"/>
              <a:buChar char="•"/>
            </a:pPr>
            <a:r>
              <a:rPr lang="en-GB" sz="1400" b="1" dirty="0"/>
              <a:t>Cattle can help to control invasive grasses such as mat grass and purple moor-grass.</a:t>
            </a:r>
            <a:endParaRPr lang="en-GB" sz="1400" dirty="0"/>
          </a:p>
          <a:p>
            <a:pPr marL="285750" lvl="0" indent="-285750">
              <a:buFont typeface="Arial" panose="020B0604020202020204" pitchFamily="34" charset="0"/>
              <a:buChar char="•"/>
            </a:pPr>
            <a:r>
              <a:rPr lang="en-GB" sz="1400" b="1" dirty="0"/>
              <a:t>They use distinct grazing and lying areas leading to an uneven distribution of grazing over the sward, increasing biodiversity by creating a greater variation in the sward structure.</a:t>
            </a:r>
            <a:endParaRPr lang="en-GB" sz="1400" dirty="0"/>
          </a:p>
          <a:p>
            <a:pPr marL="285750" lvl="0" indent="-285750">
              <a:buFont typeface="Arial" panose="020B0604020202020204" pitchFamily="34" charset="0"/>
              <a:buChar char="•"/>
            </a:pPr>
            <a:r>
              <a:rPr lang="en-GB" sz="1400" b="1" dirty="0"/>
              <a:t>They break the woody material, which maintains the plant in an early stage of growth.</a:t>
            </a:r>
            <a:endParaRPr lang="en-GB" sz="14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19</a:t>
            </a:fld>
            <a:endParaRPr lang="en-US"/>
          </a:p>
        </p:txBody>
      </p:sp>
    </p:spTree>
    <p:extLst>
      <p:ext uri="{BB962C8B-B14F-4D97-AF65-F5344CB8AC3E}">
        <p14:creationId xmlns:p14="http://schemas.microsoft.com/office/powerpoint/2010/main" val="2227425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b="1" dirty="0"/>
              <a:t>The Aird Farming Group  consists of : - Balgay Farm, in the Carse of Gowrie, between Perth and Dundee. Balgay extends to 1000 acres and is run by Iain Wilkinson who is currently in the final of four for the British Arable Farmer of the year. Iain, well done. </a:t>
            </a:r>
          </a:p>
          <a:p>
            <a:endParaRPr lang="en-GB" sz="2000" b="1" dirty="0"/>
          </a:p>
          <a:p>
            <a:r>
              <a:rPr lang="en-GB" sz="1200" kern="1200" dirty="0">
                <a:solidFill>
                  <a:schemeClr val="tx1"/>
                </a:solidFill>
                <a:effectLst/>
                <a:latin typeface="+mn-lt"/>
                <a:ea typeface="+mn-ea"/>
                <a:cs typeface="+mn-cs"/>
              </a:rPr>
              <a:t>Drumcross Farm in Bishopton extends to180 acres. Drumcross is run by Susan and Allan Gordon.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Killochries Fold incorporating Killochries and Lukeston Hill, extends to 400 acres is run by Davy Paterson.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Shieldaig Croft in Gairloch, Wester Ross. Extends to 1000 acres of which 800 acres are in a new native plantation of 180,000 trees. Our daughter Mairi is active in the running of Shieldaig croft.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All farms carry stock and are actively involved in regenerative farming practices. The prime objective is to increase organic matter in the soil to improve yield, capture carbon and absorb and retain water.</a:t>
            </a:r>
          </a:p>
          <a:p>
            <a:endParaRPr lang="en-GB" sz="2000" b="1" dirty="0"/>
          </a:p>
          <a:p>
            <a:endParaRPr lang="en-GB" sz="2000" b="1" dirty="0"/>
          </a:p>
          <a:p>
            <a:r>
              <a:rPr lang="en-GB" sz="2000" b="1" dirty="0"/>
              <a:t>In addition to capturing carbon through our trees, hedges and grassland. We have the following renewables.</a:t>
            </a:r>
          </a:p>
          <a:p>
            <a:endParaRPr lang="en-GB" sz="2000" dirty="0"/>
          </a:p>
          <a:p>
            <a:r>
              <a:rPr lang="en-GB" sz="2000" b="1" dirty="0"/>
              <a:t> </a:t>
            </a:r>
            <a:endParaRPr lang="en-GB" sz="2000" dirty="0"/>
          </a:p>
          <a:p>
            <a:pPr marL="342900" lvl="0" indent="-342900">
              <a:buFont typeface="Arial" panose="020B0604020202020204" pitchFamily="34" charset="0"/>
              <a:buChar char="•"/>
            </a:pPr>
            <a:r>
              <a:rPr lang="en-GB" sz="2000" b="1" dirty="0" err="1"/>
              <a:t>Killochries</a:t>
            </a:r>
            <a:r>
              <a:rPr lang="en-GB" sz="2000" b="1" dirty="0"/>
              <a:t> has a 100Kw windmill and 10Kw of solar.</a:t>
            </a:r>
            <a:endParaRPr lang="en-GB" sz="2000" dirty="0"/>
          </a:p>
          <a:p>
            <a:pPr marL="342900" lvl="0" indent="-342900">
              <a:buFont typeface="Arial" panose="020B0604020202020204" pitchFamily="34" charset="0"/>
              <a:buChar char="•"/>
            </a:pPr>
            <a:r>
              <a:rPr lang="en-GB" sz="2000" b="1" dirty="0" err="1"/>
              <a:t>Drumcross</a:t>
            </a:r>
            <a:r>
              <a:rPr lang="en-GB" sz="2000" b="1" dirty="0"/>
              <a:t> has 10Kw solar.</a:t>
            </a:r>
            <a:endParaRPr lang="en-GB" sz="2000" dirty="0"/>
          </a:p>
          <a:p>
            <a:pPr marL="342900" lvl="0" indent="-342900">
              <a:buFont typeface="Arial" panose="020B0604020202020204" pitchFamily="34" charset="0"/>
              <a:buChar char="•"/>
            </a:pPr>
            <a:r>
              <a:rPr lang="en-GB" sz="2000" b="1" dirty="0" err="1"/>
              <a:t>Balgay</a:t>
            </a:r>
            <a:r>
              <a:rPr lang="en-GB" sz="2000" b="1" dirty="0"/>
              <a:t> has 100Kw of solar.</a:t>
            </a:r>
            <a:endParaRPr lang="en-GB" sz="2000" dirty="0"/>
          </a:p>
          <a:p>
            <a:pPr marL="342900" lvl="0" indent="-342900">
              <a:buFont typeface="Arial" panose="020B0604020202020204" pitchFamily="34" charset="0"/>
              <a:buChar char="•"/>
            </a:pPr>
            <a:r>
              <a:rPr lang="en-GB" sz="2000" b="1" dirty="0" err="1"/>
              <a:t>Shieldaig</a:t>
            </a:r>
            <a:r>
              <a:rPr lang="en-GB" sz="2000" b="1" dirty="0"/>
              <a:t> Croft has 1.5Mw of Hydro.</a:t>
            </a:r>
            <a:endParaRPr lang="en-GB" sz="20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2</a:t>
            </a:fld>
            <a:endParaRPr lang="en-US"/>
          </a:p>
        </p:txBody>
      </p:sp>
    </p:spTree>
    <p:extLst>
      <p:ext uri="{BB962C8B-B14F-4D97-AF65-F5344CB8AC3E}">
        <p14:creationId xmlns:p14="http://schemas.microsoft.com/office/powerpoint/2010/main" val="1269388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2163" y="458788"/>
            <a:ext cx="5065712" cy="2849562"/>
          </a:xfrm>
        </p:spPr>
      </p:sp>
      <p:sp>
        <p:nvSpPr>
          <p:cNvPr id="3" name="Notes Placeholder 2"/>
          <p:cNvSpPr>
            <a:spLocks noGrp="1"/>
          </p:cNvSpPr>
          <p:nvPr>
            <p:ph type="body" idx="1"/>
          </p:nvPr>
        </p:nvSpPr>
        <p:spPr>
          <a:xfrm>
            <a:off x="453887" y="3607179"/>
            <a:ext cx="5950226" cy="4171847"/>
          </a:xfrm>
        </p:spPr>
        <p:txBody>
          <a:bodyPr/>
          <a:lstStyle/>
          <a:p>
            <a:r>
              <a:rPr lang="en-GB" sz="2000" b="1" dirty="0"/>
              <a:t>Provided a low impact vehicle is available each cow can be supplemented with 2.5Kg per day, of beet pulp or cattle cobs.</a:t>
            </a:r>
            <a:endParaRPr lang="en-GB" sz="2000" dirty="0"/>
          </a:p>
          <a:p>
            <a:r>
              <a:rPr lang="en-GB" sz="2000" b="1" dirty="0"/>
              <a:t> </a:t>
            </a:r>
            <a:endParaRPr lang="en-GB" sz="2000" dirty="0"/>
          </a:p>
          <a:p>
            <a:r>
              <a:rPr lang="en-GB" sz="2000" b="1" dirty="0"/>
              <a:t>The cobs should be fed on a different area each day, choosing an area of old rank heather or Molinia grass.</a:t>
            </a:r>
            <a:endParaRPr lang="en-GB" sz="2000" dirty="0"/>
          </a:p>
          <a:p>
            <a:endParaRPr lang="en-US" sz="2000" dirty="0"/>
          </a:p>
          <a:p>
            <a:r>
              <a:rPr lang="en-GB" sz="2000" b="1" dirty="0"/>
              <a:t>The cattle should be removed late February early March before the nesting season of the ground nesting birds.</a:t>
            </a:r>
            <a:endParaRPr lang="en-GB" sz="2000" dirty="0"/>
          </a:p>
          <a:p>
            <a:r>
              <a:rPr lang="en-GB" sz="2000" b="1" dirty="0"/>
              <a:t>At no time should feeding stations for hay or silage be used.</a:t>
            </a:r>
            <a:endParaRPr lang="en-GB" sz="20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20</a:t>
            </a:fld>
            <a:endParaRPr lang="en-US"/>
          </a:p>
        </p:txBody>
      </p:sp>
    </p:spTree>
    <p:extLst>
      <p:ext uri="{BB962C8B-B14F-4D97-AF65-F5344CB8AC3E}">
        <p14:creationId xmlns:p14="http://schemas.microsoft.com/office/powerpoint/2010/main" val="1909104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2163" y="458788"/>
            <a:ext cx="5065712" cy="2849562"/>
          </a:xfrm>
        </p:spPr>
      </p:sp>
      <p:sp>
        <p:nvSpPr>
          <p:cNvPr id="3" name="Notes Placeholder 2"/>
          <p:cNvSpPr>
            <a:spLocks noGrp="1"/>
          </p:cNvSpPr>
          <p:nvPr>
            <p:ph type="body" idx="1"/>
          </p:nvPr>
        </p:nvSpPr>
        <p:spPr>
          <a:xfrm>
            <a:off x="453887" y="3607179"/>
            <a:ext cx="5950226" cy="4171847"/>
          </a:xfrm>
        </p:spPr>
        <p:txBody>
          <a:bodyPr/>
          <a:lstStyle/>
          <a:p>
            <a:r>
              <a:rPr lang="en-GB" sz="2000" b="1" dirty="0"/>
              <a:t>Provided a low impact vehicle is available each cow can be supplemented with 2.5Kg per day, of beet pulp or cattle cobs.</a:t>
            </a:r>
            <a:endParaRPr lang="en-GB" sz="2000" dirty="0"/>
          </a:p>
          <a:p>
            <a:r>
              <a:rPr lang="en-GB" sz="2000" b="1" dirty="0"/>
              <a:t> </a:t>
            </a:r>
            <a:endParaRPr lang="en-GB" sz="2000" dirty="0"/>
          </a:p>
          <a:p>
            <a:r>
              <a:rPr lang="en-GB" sz="2000" b="1" dirty="0"/>
              <a:t>The cobs should be fed on a different area each day, choosing an area of old rank heather or Molinia grass.</a:t>
            </a:r>
            <a:endParaRPr lang="en-GB" sz="2000" dirty="0"/>
          </a:p>
          <a:p>
            <a:endParaRPr lang="en-US" sz="2000" dirty="0"/>
          </a:p>
          <a:p>
            <a:r>
              <a:rPr lang="en-GB" sz="2000" b="1" dirty="0"/>
              <a:t>The cattle should be removed late February early March before the nesting season of the ground nesting birds.</a:t>
            </a:r>
            <a:endParaRPr lang="en-GB" sz="2000" dirty="0"/>
          </a:p>
          <a:p>
            <a:r>
              <a:rPr lang="en-GB" sz="2000" b="1" dirty="0"/>
              <a:t>At no time should feeding stations for hay or silage be used.</a:t>
            </a:r>
            <a:endParaRPr lang="en-GB" sz="20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21</a:t>
            </a:fld>
            <a:endParaRPr lang="en-US"/>
          </a:p>
        </p:txBody>
      </p:sp>
    </p:spTree>
    <p:extLst>
      <p:ext uri="{BB962C8B-B14F-4D97-AF65-F5344CB8AC3E}">
        <p14:creationId xmlns:p14="http://schemas.microsoft.com/office/powerpoint/2010/main" val="3434451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22</a:t>
            </a:fld>
            <a:endParaRPr lang="en-US"/>
          </a:p>
        </p:txBody>
      </p:sp>
    </p:spTree>
    <p:extLst>
      <p:ext uri="{BB962C8B-B14F-4D97-AF65-F5344CB8AC3E}">
        <p14:creationId xmlns:p14="http://schemas.microsoft.com/office/powerpoint/2010/main" val="1743980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23</a:t>
            </a:fld>
            <a:endParaRPr lang="en-US"/>
          </a:p>
        </p:txBody>
      </p:sp>
    </p:spTree>
    <p:extLst>
      <p:ext uri="{BB962C8B-B14F-4D97-AF65-F5344CB8AC3E}">
        <p14:creationId xmlns:p14="http://schemas.microsoft.com/office/powerpoint/2010/main" val="2881665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farms carry stock and are actively involved in regenerative farming practices. The prime objective is to increase organic matter in the soil to improve yield, capture carbon and absorb and retain water.</a:t>
            </a:r>
          </a:p>
        </p:txBody>
      </p:sp>
      <p:sp>
        <p:nvSpPr>
          <p:cNvPr id="4" name="Slide Number Placeholder 3"/>
          <p:cNvSpPr>
            <a:spLocks noGrp="1"/>
          </p:cNvSpPr>
          <p:nvPr>
            <p:ph type="sldNum" sz="quarter" idx="5"/>
          </p:nvPr>
        </p:nvSpPr>
        <p:spPr/>
        <p:txBody>
          <a:bodyPr/>
          <a:lstStyle/>
          <a:p>
            <a:fld id="{31EED498-515B-5942-AC18-DA668AF48068}" type="slidenum">
              <a:rPr lang="en-US" smtClean="0"/>
              <a:t>3</a:t>
            </a:fld>
            <a:endParaRPr lang="en-US"/>
          </a:p>
        </p:txBody>
      </p:sp>
    </p:spTree>
    <p:extLst>
      <p:ext uri="{BB962C8B-B14F-4D97-AF65-F5344CB8AC3E}">
        <p14:creationId xmlns:p14="http://schemas.microsoft.com/office/powerpoint/2010/main" val="2805509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572000"/>
            <a:ext cx="5486400" cy="3600450"/>
          </a:xfrm>
        </p:spPr>
        <p:txBody>
          <a:bodyPr/>
          <a:lstStyle/>
          <a:p>
            <a:r>
              <a:rPr lang="en-GB" sz="1200" kern="1200" dirty="0">
                <a:solidFill>
                  <a:schemeClr val="tx1"/>
                </a:solidFill>
                <a:effectLst/>
                <a:latin typeface="+mn-lt"/>
                <a:ea typeface="+mn-ea"/>
                <a:cs typeface="+mn-cs"/>
              </a:rPr>
              <a:t>For every 1% we can increase organic matter in our soil we will capture 10 tons of carbon per acre and retain twenty-five thousand gallons of water per acre.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retention of water helps to see us through periods of drought but just as importantly, prevents run off depleting our soil and prevents flash flooding downstream.</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All the above farms are different requiring different management practices and require stock that is suitable to perform well in each environment but today we are looking at Killochries fold a hill farm running Highland cattle for the pedigree breeding market and finishing steers for high quality, grass finished beef.</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endParaRPr lang="en-GB" sz="2400" dirty="0"/>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4</a:t>
            </a:fld>
            <a:endParaRPr lang="en-US"/>
          </a:p>
        </p:txBody>
      </p:sp>
    </p:spTree>
    <p:extLst>
      <p:ext uri="{BB962C8B-B14F-4D97-AF65-F5344CB8AC3E}">
        <p14:creationId xmlns:p14="http://schemas.microsoft.com/office/powerpoint/2010/main" val="1899185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But first let us consider the problem with farming.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World-wide, it has been the movement away from mixed farms to the development of industrial farming that has caused the most damage.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Industrial farming separates the raising of livestock from their feed source and houses poultry and hogs into confined buildings and cattle in feedlots at densities that make it impossible to safely deal with their effluent.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They then import grain, often from developing countries – grain that could be consumed by humans. 50% of the world’s crop goes to feed livestock.</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 believe that this form of farming is one of the main causes of human migration where large areas are ploughed up for monocultures causing desertification and displacing people from the land.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negative press cattle farmers and ranchers have suffered is beginning to be better understood as not being the problem of the cattle but the way in which they are raised. In Scotland we start from a good position with some of the lowest CO2 outputs in the world from our, grass fed, suckler cattle. However, we have the opportunity to improve from simply being carbon neutral to actually decreasing the legacy load of greenhouse gasses in our atmosphere.</a:t>
            </a:r>
          </a:p>
          <a:p>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31EED498-515B-5942-AC18-DA668AF48068}" type="slidenum">
              <a:rPr lang="en-US" smtClean="0"/>
              <a:t>5</a:t>
            </a:fld>
            <a:endParaRPr lang="en-US"/>
          </a:p>
        </p:txBody>
      </p:sp>
    </p:spTree>
    <p:extLst>
      <p:ext uri="{BB962C8B-B14F-4D97-AF65-F5344CB8AC3E}">
        <p14:creationId xmlns:p14="http://schemas.microsoft.com/office/powerpoint/2010/main" val="150834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6</a:t>
            </a:fld>
            <a:endParaRPr lang="en-US"/>
          </a:p>
        </p:txBody>
      </p:sp>
    </p:spTree>
    <p:extLst>
      <p:ext uri="{BB962C8B-B14F-4D97-AF65-F5344CB8AC3E}">
        <p14:creationId xmlns:p14="http://schemas.microsoft.com/office/powerpoint/2010/main" val="1217992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7</a:t>
            </a:fld>
            <a:endParaRPr lang="en-US"/>
          </a:p>
        </p:txBody>
      </p:sp>
    </p:spTree>
    <p:extLst>
      <p:ext uri="{BB962C8B-B14F-4D97-AF65-F5344CB8AC3E}">
        <p14:creationId xmlns:p14="http://schemas.microsoft.com/office/powerpoint/2010/main" val="1011603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8</a:t>
            </a:fld>
            <a:endParaRPr lang="en-US"/>
          </a:p>
        </p:txBody>
      </p:sp>
    </p:spTree>
    <p:extLst>
      <p:ext uri="{BB962C8B-B14F-4D97-AF65-F5344CB8AC3E}">
        <p14:creationId xmlns:p14="http://schemas.microsoft.com/office/powerpoint/2010/main" val="439489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EED498-515B-5942-AC18-DA668AF48068}" type="slidenum">
              <a:rPr lang="en-US" smtClean="0"/>
              <a:t>9</a:t>
            </a:fld>
            <a:endParaRPr lang="en-US"/>
          </a:p>
        </p:txBody>
      </p:sp>
    </p:spTree>
    <p:extLst>
      <p:ext uri="{BB962C8B-B14F-4D97-AF65-F5344CB8AC3E}">
        <p14:creationId xmlns:p14="http://schemas.microsoft.com/office/powerpoint/2010/main" val="2695931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2/1/23</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2004549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2/1/23</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264117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2/1/23</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66396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2/1/23</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932862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2/1/23</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65402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2/1/23</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512619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2/1/23</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031034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2/1/23</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137883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2/1/23</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46840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2/1/23</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381053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2/1/23</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56923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2/1/23</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25043179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3.tiff"/></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0.tiff"/></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21316-E4D0-41D7-9C79-9FF8F36D4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 up of Barley in the wild">
            <a:extLst>
              <a:ext uri="{FF2B5EF4-FFF2-40B4-BE49-F238E27FC236}">
                <a16:creationId xmlns:a16="http://schemas.microsoft.com/office/drawing/2014/main" id="{0FC16891-70CF-4689-B408-8B4153BA8FF6}"/>
              </a:ext>
            </a:extLst>
          </p:cNvPr>
          <p:cNvPicPr>
            <a:picLocks noChangeAspect="1"/>
          </p:cNvPicPr>
          <p:nvPr/>
        </p:nvPicPr>
        <p:blipFill rotWithShape="1">
          <a:blip r:embed="rId3"/>
          <a:srcRect l="6759" r="33907" b="-1"/>
          <a:stretch/>
        </p:blipFill>
        <p:spPr>
          <a:xfrm>
            <a:off x="1" y="10"/>
            <a:ext cx="6096000" cy="6857990"/>
          </a:xfrm>
          <a:prstGeom prst="rect">
            <a:avLst/>
          </a:prstGeom>
        </p:spPr>
      </p:pic>
      <p:sp>
        <p:nvSpPr>
          <p:cNvPr id="11" name="Rectangle 10">
            <a:extLst>
              <a:ext uri="{FF2B5EF4-FFF2-40B4-BE49-F238E27FC236}">
                <a16:creationId xmlns:a16="http://schemas.microsoft.com/office/drawing/2014/main" id="{07EE0F9E-42CB-4AE4-971C-7BD191D5D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AEB967B-31A3-42E3-8382-73443D2640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371601"/>
            <a:ext cx="3390900" cy="411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943DA5-205F-7F4D-895F-70CECE151AB3}"/>
              </a:ext>
            </a:extLst>
          </p:cNvPr>
          <p:cNvSpPr>
            <a:spLocks noGrp="1"/>
          </p:cNvSpPr>
          <p:nvPr>
            <p:ph type="ctrTitle"/>
          </p:nvPr>
        </p:nvSpPr>
        <p:spPr>
          <a:xfrm>
            <a:off x="7910732" y="1804066"/>
            <a:ext cx="2550941" cy="1366517"/>
          </a:xfrm>
        </p:spPr>
        <p:txBody>
          <a:bodyPr>
            <a:normAutofit/>
          </a:bodyPr>
          <a:lstStyle/>
          <a:p>
            <a:r>
              <a:rPr lang="en-US" sz="2000" dirty="0"/>
              <a:t>Regenerative Farming</a:t>
            </a:r>
          </a:p>
        </p:txBody>
      </p:sp>
      <p:sp>
        <p:nvSpPr>
          <p:cNvPr id="3" name="Subtitle 2">
            <a:extLst>
              <a:ext uri="{FF2B5EF4-FFF2-40B4-BE49-F238E27FC236}">
                <a16:creationId xmlns:a16="http://schemas.microsoft.com/office/drawing/2014/main" id="{EF346F89-6125-524A-B256-7CBC6AE0DFD9}"/>
              </a:ext>
            </a:extLst>
          </p:cNvPr>
          <p:cNvSpPr>
            <a:spLocks noGrp="1"/>
          </p:cNvSpPr>
          <p:nvPr>
            <p:ph type="subTitle" idx="1"/>
          </p:nvPr>
        </p:nvSpPr>
        <p:spPr>
          <a:xfrm>
            <a:off x="7952934" y="3687418"/>
            <a:ext cx="2466535" cy="1029286"/>
          </a:xfrm>
        </p:spPr>
        <p:txBody>
          <a:bodyPr>
            <a:normAutofit/>
          </a:bodyPr>
          <a:lstStyle/>
          <a:p>
            <a:r>
              <a:rPr lang="en-US" sz="2000" dirty="0"/>
              <a:t>Strategies for dirt to soil and carbon capture</a:t>
            </a:r>
          </a:p>
        </p:txBody>
      </p:sp>
    </p:spTree>
    <p:extLst>
      <p:ext uri="{BB962C8B-B14F-4D97-AF65-F5344CB8AC3E}">
        <p14:creationId xmlns:p14="http://schemas.microsoft.com/office/powerpoint/2010/main" val="391411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260F21-FC2E-D340-B981-45203D412BEF}"/>
              </a:ext>
            </a:extLst>
          </p:cNvPr>
          <p:cNvSpPr>
            <a:spLocks noGrp="1"/>
          </p:cNvSpPr>
          <p:nvPr>
            <p:ph type="title"/>
          </p:nvPr>
        </p:nvSpPr>
        <p:spPr>
          <a:xfrm>
            <a:off x="836612" y="691978"/>
            <a:ext cx="3932237" cy="1167714"/>
          </a:xfrm>
        </p:spPr>
        <p:txBody>
          <a:bodyPr>
            <a:normAutofit fontScale="90000"/>
          </a:bodyPr>
          <a:lstStyle/>
          <a:p>
            <a:r>
              <a:rPr lang="en-US" dirty="0"/>
              <a:t>Principle One.</a:t>
            </a:r>
            <a:br>
              <a:rPr lang="en-US" dirty="0"/>
            </a:br>
            <a:r>
              <a:rPr lang="en-US" b="1" dirty="0"/>
              <a:t>Limit the Disturbance.</a:t>
            </a:r>
          </a:p>
        </p:txBody>
      </p:sp>
      <p:pic>
        <p:nvPicPr>
          <p:cNvPr id="9" name="Content Placeholder 8">
            <a:extLst>
              <a:ext uri="{FF2B5EF4-FFF2-40B4-BE49-F238E27FC236}">
                <a16:creationId xmlns:a16="http://schemas.microsoft.com/office/drawing/2014/main" id="{937B367F-5862-C748-940D-2772F01CA89A}"/>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5183188" y="1109662"/>
            <a:ext cx="6172200" cy="4629150"/>
          </a:xfrm>
        </p:spPr>
      </p:pic>
      <p:sp>
        <p:nvSpPr>
          <p:cNvPr id="7" name="Text Placeholder 6">
            <a:extLst>
              <a:ext uri="{FF2B5EF4-FFF2-40B4-BE49-F238E27FC236}">
                <a16:creationId xmlns:a16="http://schemas.microsoft.com/office/drawing/2014/main" id="{F8645F90-12D9-9F4B-99E0-4D8945653393}"/>
              </a:ext>
            </a:extLst>
          </p:cNvPr>
          <p:cNvSpPr>
            <a:spLocks noGrp="1"/>
          </p:cNvSpPr>
          <p:nvPr>
            <p:ph type="body" sz="half" idx="2"/>
          </p:nvPr>
        </p:nvSpPr>
        <p:spPr/>
        <p:txBody>
          <a:bodyPr>
            <a:normAutofit lnSpcReduction="10000"/>
          </a:bodyPr>
          <a:lstStyle/>
          <a:p>
            <a:r>
              <a:rPr lang="en-GB" sz="2000" b="1" dirty="0"/>
              <a:t>The first principle is to limit mechanical, chemical and physical disturbance of the soil.</a:t>
            </a:r>
            <a:endParaRPr lang="en-GB" sz="2000" dirty="0"/>
          </a:p>
          <a:p>
            <a:r>
              <a:rPr lang="en-GB" sz="2000" b="1" dirty="0"/>
              <a:t> </a:t>
            </a:r>
            <a:endParaRPr lang="en-GB" sz="2000" dirty="0"/>
          </a:p>
          <a:p>
            <a:r>
              <a:rPr lang="en-GB" sz="2000" b="1" dirty="0"/>
              <a:t>A move towards “no till” will dramatically reduce the fuel required and prevent the carbon release caused by ploughing.</a:t>
            </a:r>
          </a:p>
          <a:p>
            <a:endParaRPr lang="en-GB" sz="2000" b="1" dirty="0"/>
          </a:p>
          <a:p>
            <a:r>
              <a:rPr lang="en-US" sz="2000" i="1" dirty="0"/>
              <a:t>Sheep grazing winter barley seeded using direct drill at </a:t>
            </a:r>
            <a:r>
              <a:rPr lang="en-US" sz="2000" i="1" dirty="0" err="1"/>
              <a:t>Balgay</a:t>
            </a:r>
            <a:r>
              <a:rPr lang="en-US" sz="2000" i="1" dirty="0"/>
              <a:t> Farm.</a:t>
            </a:r>
          </a:p>
        </p:txBody>
      </p:sp>
    </p:spTree>
    <p:extLst>
      <p:ext uri="{BB962C8B-B14F-4D97-AF65-F5344CB8AC3E}">
        <p14:creationId xmlns:p14="http://schemas.microsoft.com/office/powerpoint/2010/main" val="686440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645F90-12D9-9F4B-99E0-4D8945653393}"/>
              </a:ext>
            </a:extLst>
          </p:cNvPr>
          <p:cNvSpPr>
            <a:spLocks noGrp="1"/>
          </p:cNvSpPr>
          <p:nvPr>
            <p:ph type="body" sz="half" idx="2"/>
          </p:nvPr>
        </p:nvSpPr>
        <p:spPr>
          <a:xfrm>
            <a:off x="810955" y="2143898"/>
            <a:ext cx="4090558" cy="4145692"/>
          </a:xfrm>
        </p:spPr>
        <p:txBody>
          <a:bodyPr>
            <a:normAutofit fontScale="92500" lnSpcReduction="10000"/>
          </a:bodyPr>
          <a:lstStyle/>
          <a:p>
            <a:r>
              <a:rPr lang="en-GB" sz="1800" b="1" dirty="0"/>
              <a:t>The second principle is to maintain armour (of plant residues) on the soil surface. </a:t>
            </a:r>
            <a:endParaRPr lang="en-GB" sz="1800" dirty="0"/>
          </a:p>
          <a:p>
            <a:r>
              <a:rPr lang="en-GB" sz="1800" b="1" dirty="0"/>
              <a:t>Ploughing in the autumn leaves the land bare to break down. Tilling and seeding in the spring causes soil loss through runoff and starves the fungi and soil bacteria.  This removes the underground food supply starving all soil life including earthworms. </a:t>
            </a:r>
          </a:p>
          <a:p>
            <a:r>
              <a:rPr lang="en-GB" sz="1800" b="1" dirty="0"/>
              <a:t>What farmer would starve his livestock all winter, why then, during the winter, would you starve your underground livestock.</a:t>
            </a:r>
            <a:endParaRPr lang="en-GB" sz="1800" dirty="0"/>
          </a:p>
          <a:p>
            <a:endParaRPr lang="en-GB" sz="1800" b="1" dirty="0"/>
          </a:p>
          <a:p>
            <a:r>
              <a:rPr lang="en-GB" sz="1800" dirty="0"/>
              <a:t>Bare soil releases carbon whereas covered soil captures it. This is the biggest carbon capture tool at our disposal.</a:t>
            </a:r>
          </a:p>
          <a:p>
            <a:endParaRPr lang="en-US" sz="2000" i="1" dirty="0"/>
          </a:p>
        </p:txBody>
      </p:sp>
      <p:sp>
        <p:nvSpPr>
          <p:cNvPr id="3" name="Title 2">
            <a:extLst>
              <a:ext uri="{FF2B5EF4-FFF2-40B4-BE49-F238E27FC236}">
                <a16:creationId xmlns:a16="http://schemas.microsoft.com/office/drawing/2014/main" id="{99CC8619-520E-9244-AB15-E1A56A296DCA}"/>
              </a:ext>
            </a:extLst>
          </p:cNvPr>
          <p:cNvSpPr>
            <a:spLocks noGrp="1"/>
          </p:cNvSpPr>
          <p:nvPr>
            <p:ph type="title"/>
          </p:nvPr>
        </p:nvSpPr>
        <p:spPr/>
        <p:txBody>
          <a:bodyPr/>
          <a:lstStyle/>
          <a:p>
            <a:r>
              <a:rPr lang="en-US" dirty="0"/>
              <a:t>Principle Two.</a:t>
            </a:r>
            <a:br>
              <a:rPr lang="en-US" dirty="0"/>
            </a:br>
            <a:r>
              <a:rPr lang="en-US" b="1" dirty="0" err="1"/>
              <a:t>Armour</a:t>
            </a:r>
            <a:r>
              <a:rPr lang="en-US" b="1" dirty="0"/>
              <a:t> the soil surface</a:t>
            </a:r>
            <a:r>
              <a:rPr lang="en-US" dirty="0"/>
              <a:t>.</a:t>
            </a:r>
          </a:p>
        </p:txBody>
      </p:sp>
      <p:pic>
        <p:nvPicPr>
          <p:cNvPr id="12" name="Picture 11" descr="A picture containing text, nature, grass&#10;&#10;Description automatically generated">
            <a:extLst>
              <a:ext uri="{FF2B5EF4-FFF2-40B4-BE49-F238E27FC236}">
                <a16:creationId xmlns:a16="http://schemas.microsoft.com/office/drawing/2014/main" id="{B1E998B2-D052-194E-AC04-5C6FA321A1F8}"/>
              </a:ext>
            </a:extLst>
          </p:cNvPr>
          <p:cNvPicPr>
            <a:picLocks noChangeAspect="1"/>
          </p:cNvPicPr>
          <p:nvPr/>
        </p:nvPicPr>
        <p:blipFill>
          <a:blip r:embed="rId3"/>
          <a:stretch>
            <a:fillRect/>
          </a:stretch>
        </p:blipFill>
        <p:spPr>
          <a:xfrm>
            <a:off x="5631764" y="2057400"/>
            <a:ext cx="5402820" cy="3045885"/>
          </a:xfrm>
          <a:prstGeom prst="rect">
            <a:avLst/>
          </a:prstGeom>
        </p:spPr>
      </p:pic>
    </p:spTree>
    <p:extLst>
      <p:ext uri="{BB962C8B-B14F-4D97-AF65-F5344CB8AC3E}">
        <p14:creationId xmlns:p14="http://schemas.microsoft.com/office/powerpoint/2010/main" val="2833224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645F90-12D9-9F4B-99E0-4D8945653393}"/>
              </a:ext>
            </a:extLst>
          </p:cNvPr>
          <p:cNvSpPr>
            <a:spLocks noGrp="1"/>
          </p:cNvSpPr>
          <p:nvPr>
            <p:ph type="body" sz="half" idx="2"/>
          </p:nvPr>
        </p:nvSpPr>
        <p:spPr>
          <a:xfrm>
            <a:off x="810955" y="2143898"/>
            <a:ext cx="4090558" cy="4145692"/>
          </a:xfrm>
        </p:spPr>
        <p:txBody>
          <a:bodyPr>
            <a:normAutofit/>
          </a:bodyPr>
          <a:lstStyle/>
          <a:p>
            <a:r>
              <a:rPr lang="en-GB" sz="1800" b="1" dirty="0"/>
              <a:t>The more plant diversity in the soil the greater the potential to build organic matter and capture carbon. </a:t>
            </a:r>
            <a:endParaRPr lang="en-GB" sz="1800" dirty="0"/>
          </a:p>
          <a:p>
            <a:r>
              <a:rPr lang="en-GB" sz="1800" b="1" dirty="0"/>
              <a:t>Legumes, like clovers, set nitrogen, reducing the requirement for chemical fertilisers.</a:t>
            </a:r>
            <a:endParaRPr lang="en-GB" sz="1800" dirty="0"/>
          </a:p>
          <a:p>
            <a:r>
              <a:rPr lang="en-GB" sz="1800" b="1" dirty="0"/>
              <a:t>Chicory, plantain and red clovers are all deep rooted and with grasses the soil now feeds on root exudates of many plants. Think of the amount of carbon cycled due to all these living plants.</a:t>
            </a:r>
            <a:endParaRPr lang="en-GB" sz="1800" dirty="0"/>
          </a:p>
          <a:p>
            <a:r>
              <a:rPr lang="en-US" sz="2000" i="1" dirty="0"/>
              <a:t>Multi-species herbal lay at </a:t>
            </a:r>
            <a:r>
              <a:rPr lang="en-US" sz="2000" i="1" dirty="0" err="1"/>
              <a:t>Killochries</a:t>
            </a:r>
            <a:r>
              <a:rPr lang="en-US" sz="2000" i="1" dirty="0"/>
              <a:t> Fold, </a:t>
            </a:r>
            <a:r>
              <a:rPr lang="en-US" sz="2000" i="1" dirty="0" err="1"/>
              <a:t>Lukestone</a:t>
            </a:r>
            <a:r>
              <a:rPr lang="en-US" sz="2000" i="1" dirty="0"/>
              <a:t> Farm</a:t>
            </a:r>
          </a:p>
          <a:p>
            <a:endParaRPr lang="en-US" sz="2000" i="1" dirty="0"/>
          </a:p>
        </p:txBody>
      </p:sp>
      <p:sp>
        <p:nvSpPr>
          <p:cNvPr id="3" name="Title 2">
            <a:extLst>
              <a:ext uri="{FF2B5EF4-FFF2-40B4-BE49-F238E27FC236}">
                <a16:creationId xmlns:a16="http://schemas.microsoft.com/office/drawing/2014/main" id="{99CC8619-520E-9244-AB15-E1A56A296DCA}"/>
              </a:ext>
            </a:extLst>
          </p:cNvPr>
          <p:cNvSpPr>
            <a:spLocks noGrp="1"/>
          </p:cNvSpPr>
          <p:nvPr>
            <p:ph type="title"/>
          </p:nvPr>
        </p:nvSpPr>
        <p:spPr>
          <a:xfrm>
            <a:off x="890115" y="667264"/>
            <a:ext cx="3932237" cy="1068859"/>
          </a:xfrm>
        </p:spPr>
        <p:txBody>
          <a:bodyPr/>
          <a:lstStyle/>
          <a:p>
            <a:r>
              <a:rPr lang="en-US" dirty="0"/>
              <a:t>Principle Three.</a:t>
            </a:r>
            <a:br>
              <a:rPr lang="en-US" dirty="0"/>
            </a:br>
            <a:r>
              <a:rPr lang="en-US" b="1" dirty="0"/>
              <a:t>Build diversity.</a:t>
            </a:r>
          </a:p>
        </p:txBody>
      </p:sp>
      <p:pic>
        <p:nvPicPr>
          <p:cNvPr id="4" name="Picture 3" descr="A field of flowers&#10;&#10;Description automatically generated with low confidence">
            <a:extLst>
              <a:ext uri="{FF2B5EF4-FFF2-40B4-BE49-F238E27FC236}">
                <a16:creationId xmlns:a16="http://schemas.microsoft.com/office/drawing/2014/main" id="{C3C0F2CA-EE87-1949-B727-36FA79F628BD}"/>
              </a:ext>
            </a:extLst>
          </p:cNvPr>
          <p:cNvPicPr>
            <a:picLocks noChangeAspect="1"/>
          </p:cNvPicPr>
          <p:nvPr/>
        </p:nvPicPr>
        <p:blipFill>
          <a:blip r:embed="rId3"/>
          <a:stretch>
            <a:fillRect/>
          </a:stretch>
        </p:blipFill>
        <p:spPr>
          <a:xfrm>
            <a:off x="5148646" y="963826"/>
            <a:ext cx="6614985" cy="5214553"/>
          </a:xfrm>
          <a:prstGeom prst="rect">
            <a:avLst/>
          </a:prstGeom>
        </p:spPr>
      </p:pic>
    </p:spTree>
    <p:extLst>
      <p:ext uri="{BB962C8B-B14F-4D97-AF65-F5344CB8AC3E}">
        <p14:creationId xmlns:p14="http://schemas.microsoft.com/office/powerpoint/2010/main" val="142459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645F90-12D9-9F4B-99E0-4D8945653393}"/>
              </a:ext>
            </a:extLst>
          </p:cNvPr>
          <p:cNvSpPr>
            <a:spLocks noGrp="1"/>
          </p:cNvSpPr>
          <p:nvPr>
            <p:ph type="body" sz="half" idx="2"/>
          </p:nvPr>
        </p:nvSpPr>
        <p:spPr>
          <a:xfrm>
            <a:off x="707832" y="2564027"/>
            <a:ext cx="4090558" cy="3045940"/>
          </a:xfrm>
        </p:spPr>
        <p:txBody>
          <a:bodyPr>
            <a:normAutofit/>
          </a:bodyPr>
          <a:lstStyle/>
          <a:p>
            <a:r>
              <a:rPr lang="en-GB" sz="2000" b="1" dirty="0"/>
              <a:t>The fourth principle is to maintain living roots in the soil as long as possible throughout the year.</a:t>
            </a:r>
            <a:endParaRPr lang="en-GB" sz="2000" dirty="0"/>
          </a:p>
          <a:p>
            <a:r>
              <a:rPr lang="en-GB" sz="2000" b="1" dirty="0"/>
              <a:t> </a:t>
            </a:r>
            <a:endParaRPr lang="en-GB" sz="2000" dirty="0"/>
          </a:p>
          <a:p>
            <a:r>
              <a:rPr lang="en-GB" sz="2000" b="1" dirty="0"/>
              <a:t>Leaving the ground bare throughout the winter starves the “underground livestock” and promotes erosion and runoff.</a:t>
            </a:r>
            <a:endParaRPr lang="en-GB" sz="2000" dirty="0"/>
          </a:p>
          <a:p>
            <a:endParaRPr lang="en-US" sz="2000" i="1" dirty="0"/>
          </a:p>
        </p:txBody>
      </p:sp>
      <p:sp>
        <p:nvSpPr>
          <p:cNvPr id="3" name="Title 2">
            <a:extLst>
              <a:ext uri="{FF2B5EF4-FFF2-40B4-BE49-F238E27FC236}">
                <a16:creationId xmlns:a16="http://schemas.microsoft.com/office/drawing/2014/main" id="{99CC8619-520E-9244-AB15-E1A56A296DCA}"/>
              </a:ext>
            </a:extLst>
          </p:cNvPr>
          <p:cNvSpPr>
            <a:spLocks noGrp="1"/>
          </p:cNvSpPr>
          <p:nvPr>
            <p:ph type="title"/>
          </p:nvPr>
        </p:nvSpPr>
        <p:spPr>
          <a:xfrm>
            <a:off x="731794" y="902042"/>
            <a:ext cx="3932237" cy="1340707"/>
          </a:xfrm>
        </p:spPr>
        <p:txBody>
          <a:bodyPr>
            <a:normAutofit fontScale="90000"/>
          </a:bodyPr>
          <a:lstStyle/>
          <a:p>
            <a:r>
              <a:rPr lang="en-US" dirty="0"/>
              <a:t>Principle Four.</a:t>
            </a:r>
            <a:br>
              <a:rPr lang="en-US" dirty="0"/>
            </a:br>
            <a:r>
              <a:rPr lang="en-US" b="1" dirty="0"/>
              <a:t>Keep living roots in the soil.</a:t>
            </a:r>
          </a:p>
        </p:txBody>
      </p:sp>
      <p:pic>
        <p:nvPicPr>
          <p:cNvPr id="5" name="Picture 4" descr="A picture containing grass, outdoor, sky, field&#10;&#10;Description automatically generated">
            <a:extLst>
              <a:ext uri="{FF2B5EF4-FFF2-40B4-BE49-F238E27FC236}">
                <a16:creationId xmlns:a16="http://schemas.microsoft.com/office/drawing/2014/main" id="{554712BD-D597-CA45-A37F-789BB40D5BDE}"/>
              </a:ext>
            </a:extLst>
          </p:cNvPr>
          <p:cNvPicPr>
            <a:picLocks noChangeAspect="1"/>
          </p:cNvPicPr>
          <p:nvPr/>
        </p:nvPicPr>
        <p:blipFill>
          <a:blip r:embed="rId3"/>
          <a:stretch>
            <a:fillRect/>
          </a:stretch>
        </p:blipFill>
        <p:spPr>
          <a:xfrm>
            <a:off x="4932749" y="902042"/>
            <a:ext cx="6818526" cy="4707925"/>
          </a:xfrm>
          <a:prstGeom prst="rect">
            <a:avLst/>
          </a:prstGeom>
        </p:spPr>
      </p:pic>
    </p:spTree>
    <p:extLst>
      <p:ext uri="{BB962C8B-B14F-4D97-AF65-F5344CB8AC3E}">
        <p14:creationId xmlns:p14="http://schemas.microsoft.com/office/powerpoint/2010/main" val="2098241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645F90-12D9-9F4B-99E0-4D8945653393}"/>
              </a:ext>
            </a:extLst>
          </p:cNvPr>
          <p:cNvSpPr>
            <a:spLocks noGrp="1"/>
          </p:cNvSpPr>
          <p:nvPr>
            <p:ph type="body" sz="half" idx="2"/>
          </p:nvPr>
        </p:nvSpPr>
        <p:spPr>
          <a:xfrm>
            <a:off x="707832" y="2564026"/>
            <a:ext cx="4090558" cy="3391931"/>
          </a:xfrm>
        </p:spPr>
        <p:txBody>
          <a:bodyPr>
            <a:normAutofit fontScale="85000" lnSpcReduction="20000"/>
          </a:bodyPr>
          <a:lstStyle/>
          <a:p>
            <a:r>
              <a:rPr lang="en-GB" sz="2200" b="1" dirty="0"/>
              <a:t>What difference does it make? </a:t>
            </a:r>
          </a:p>
          <a:p>
            <a:endParaRPr lang="en-GB" sz="2200" b="1" dirty="0"/>
          </a:p>
          <a:p>
            <a:r>
              <a:rPr lang="en-GB" sz="2200" b="1" dirty="0"/>
              <a:t>The answer is that this is the way the tens of millions of bison, elk, deer and other ruminants created the great grasslands of the world.</a:t>
            </a:r>
            <a:endParaRPr lang="en-GB" sz="2200" dirty="0"/>
          </a:p>
          <a:p>
            <a:r>
              <a:rPr lang="en-GB" sz="2200" b="1" dirty="0"/>
              <a:t> </a:t>
            </a:r>
            <a:endParaRPr lang="en-GB" sz="2200" dirty="0"/>
          </a:p>
          <a:p>
            <a:r>
              <a:rPr lang="en-GB" sz="2200" b="1" dirty="0"/>
              <a:t>Worldwide, it has been the movement away from mixed farms to the development of industrial farming that has caused the most damage.</a:t>
            </a:r>
            <a:endParaRPr lang="en-GB" sz="2200" dirty="0"/>
          </a:p>
          <a:p>
            <a:endParaRPr lang="en-US" sz="2000" i="1" dirty="0"/>
          </a:p>
        </p:txBody>
      </p:sp>
      <p:sp>
        <p:nvSpPr>
          <p:cNvPr id="3" name="Title 2">
            <a:extLst>
              <a:ext uri="{FF2B5EF4-FFF2-40B4-BE49-F238E27FC236}">
                <a16:creationId xmlns:a16="http://schemas.microsoft.com/office/drawing/2014/main" id="{99CC8619-520E-9244-AB15-E1A56A296DCA}"/>
              </a:ext>
            </a:extLst>
          </p:cNvPr>
          <p:cNvSpPr>
            <a:spLocks noGrp="1"/>
          </p:cNvSpPr>
          <p:nvPr>
            <p:ph type="title"/>
          </p:nvPr>
        </p:nvSpPr>
        <p:spPr>
          <a:xfrm>
            <a:off x="731794" y="902042"/>
            <a:ext cx="3932237" cy="1340707"/>
          </a:xfrm>
        </p:spPr>
        <p:txBody>
          <a:bodyPr>
            <a:normAutofit/>
          </a:bodyPr>
          <a:lstStyle/>
          <a:p>
            <a:r>
              <a:rPr lang="en-US" dirty="0"/>
              <a:t>Principle Five.</a:t>
            </a:r>
            <a:br>
              <a:rPr lang="en-US" dirty="0"/>
            </a:br>
            <a:r>
              <a:rPr lang="en-US" b="1" dirty="0"/>
              <a:t>Integrate animals.</a:t>
            </a:r>
          </a:p>
        </p:txBody>
      </p:sp>
      <p:pic>
        <p:nvPicPr>
          <p:cNvPr id="8" name="Picture 7" descr="A group of cows stand in a field&#10;&#10;Description automatically generated with low confidence">
            <a:extLst>
              <a:ext uri="{FF2B5EF4-FFF2-40B4-BE49-F238E27FC236}">
                <a16:creationId xmlns:a16="http://schemas.microsoft.com/office/drawing/2014/main" id="{AE196CF5-5980-6F4C-AF00-60C3DDD7AE31}"/>
              </a:ext>
            </a:extLst>
          </p:cNvPr>
          <p:cNvPicPr>
            <a:picLocks noChangeAspect="1"/>
          </p:cNvPicPr>
          <p:nvPr/>
        </p:nvPicPr>
        <p:blipFill>
          <a:blip r:embed="rId3"/>
          <a:stretch>
            <a:fillRect/>
          </a:stretch>
        </p:blipFill>
        <p:spPr>
          <a:xfrm>
            <a:off x="5155170" y="1350147"/>
            <a:ext cx="6458213" cy="4284534"/>
          </a:xfrm>
          <a:prstGeom prst="rect">
            <a:avLst/>
          </a:prstGeom>
        </p:spPr>
      </p:pic>
    </p:spTree>
    <p:extLst>
      <p:ext uri="{BB962C8B-B14F-4D97-AF65-F5344CB8AC3E}">
        <p14:creationId xmlns:p14="http://schemas.microsoft.com/office/powerpoint/2010/main" val="2052302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6622E-20C9-774D-8C0C-D20C80D88D20}"/>
              </a:ext>
            </a:extLst>
          </p:cNvPr>
          <p:cNvSpPr>
            <a:spLocks noGrp="1"/>
          </p:cNvSpPr>
          <p:nvPr>
            <p:ph type="title"/>
          </p:nvPr>
        </p:nvSpPr>
        <p:spPr>
          <a:xfrm>
            <a:off x="988540" y="716692"/>
            <a:ext cx="10280821" cy="667264"/>
          </a:xfrm>
        </p:spPr>
        <p:txBody>
          <a:bodyPr>
            <a:normAutofit/>
          </a:bodyPr>
          <a:lstStyle/>
          <a:p>
            <a:r>
              <a:rPr lang="en-US" dirty="0" err="1"/>
              <a:t>Industrialised</a:t>
            </a:r>
            <a:r>
              <a:rPr lang="en-US" dirty="0"/>
              <a:t> farming is the problem.</a:t>
            </a:r>
            <a:endParaRPr lang="en-US" i="1" dirty="0">
              <a:latin typeface="Adobe Devanagari" panose="02040503050201020203" pitchFamily="18" charset="77"/>
              <a:cs typeface="Adobe Devanagari" panose="02040503050201020203" pitchFamily="18" charset="77"/>
            </a:endParaRPr>
          </a:p>
        </p:txBody>
      </p:sp>
      <p:sp>
        <p:nvSpPr>
          <p:cNvPr id="3" name="Content Placeholder 2">
            <a:extLst>
              <a:ext uri="{FF2B5EF4-FFF2-40B4-BE49-F238E27FC236}">
                <a16:creationId xmlns:a16="http://schemas.microsoft.com/office/drawing/2014/main" id="{E34E0CA4-E252-8B45-9B86-0519E3B568C7}"/>
              </a:ext>
            </a:extLst>
          </p:cNvPr>
          <p:cNvSpPr>
            <a:spLocks noGrp="1"/>
          </p:cNvSpPr>
          <p:nvPr>
            <p:ph idx="1"/>
          </p:nvPr>
        </p:nvSpPr>
        <p:spPr>
          <a:xfrm>
            <a:off x="988539" y="1649465"/>
            <a:ext cx="10280821" cy="3918098"/>
          </a:xfrm>
        </p:spPr>
        <p:txBody>
          <a:bodyPr>
            <a:normAutofit fontScale="70000" lnSpcReduction="20000"/>
          </a:bodyPr>
          <a:lstStyle/>
          <a:p>
            <a:r>
              <a:rPr lang="en-GB" sz="2900" b="1" dirty="0"/>
              <a:t>Water pollution. </a:t>
            </a:r>
          </a:p>
          <a:p>
            <a:pPr marL="0" indent="0">
              <a:buNone/>
            </a:pPr>
            <a:r>
              <a:rPr lang="en-GB" sz="2900" dirty="0"/>
              <a:t>Separates the raising of livestock from their feed source and houses poultry and hogs into confined buildings and cattle in feedlots at densities that make it impossible to safely deal with their effluent.</a:t>
            </a:r>
          </a:p>
          <a:p>
            <a:endParaRPr lang="en-GB" sz="2900" dirty="0"/>
          </a:p>
          <a:p>
            <a:r>
              <a:rPr lang="en-GB" sz="2900" b="1" dirty="0"/>
              <a:t>Mis-use of land. </a:t>
            </a:r>
          </a:p>
          <a:p>
            <a:pPr marL="0" indent="0">
              <a:buNone/>
            </a:pPr>
            <a:r>
              <a:rPr lang="en-GB" sz="2900" dirty="0"/>
              <a:t>They then import grain, often from developing countries – grain that could be consumed by humans. 50% of the world’s crop goes to feed livestock.</a:t>
            </a:r>
          </a:p>
          <a:p>
            <a:endParaRPr lang="en-GB" sz="2900" dirty="0"/>
          </a:p>
          <a:p>
            <a:r>
              <a:rPr lang="en-GB" sz="2900" b="1" dirty="0"/>
              <a:t>Displacing people from land and causing poverty. </a:t>
            </a:r>
          </a:p>
          <a:p>
            <a:pPr marL="0" indent="0">
              <a:buNone/>
            </a:pPr>
            <a:r>
              <a:rPr lang="en-GB" sz="2900" dirty="0"/>
              <a:t>I believe that this form of farming is one of the main causes of human migration where large areas are ploughed up for monocultures causing desertification and displacing people from the land.</a:t>
            </a:r>
          </a:p>
          <a:p>
            <a:endParaRPr lang="en-GB" dirty="0"/>
          </a:p>
          <a:p>
            <a:endParaRPr lang="en-US" dirty="0"/>
          </a:p>
        </p:txBody>
      </p:sp>
      <p:sp>
        <p:nvSpPr>
          <p:cNvPr id="5" name="TextBox 4">
            <a:extLst>
              <a:ext uri="{FF2B5EF4-FFF2-40B4-BE49-F238E27FC236}">
                <a16:creationId xmlns:a16="http://schemas.microsoft.com/office/drawing/2014/main" id="{12EB7D18-EEF6-6547-A10D-C52F02C5B213}"/>
              </a:ext>
            </a:extLst>
          </p:cNvPr>
          <p:cNvSpPr txBox="1"/>
          <p:nvPr/>
        </p:nvSpPr>
        <p:spPr>
          <a:xfrm>
            <a:off x="3194219" y="5567563"/>
            <a:ext cx="5869460" cy="584775"/>
          </a:xfrm>
          <a:prstGeom prst="rect">
            <a:avLst/>
          </a:prstGeom>
          <a:noFill/>
        </p:spPr>
        <p:txBody>
          <a:bodyPr wrap="square" rtlCol="0">
            <a:spAutoFit/>
          </a:bodyPr>
          <a:lstStyle/>
          <a:p>
            <a:r>
              <a:rPr lang="en-US" sz="3200" i="1" dirty="0"/>
              <a:t>Regenerative farming is the solution</a:t>
            </a:r>
            <a:r>
              <a:rPr lang="en-US" dirty="0"/>
              <a:t>.</a:t>
            </a:r>
          </a:p>
        </p:txBody>
      </p:sp>
    </p:spTree>
    <p:extLst>
      <p:ext uri="{BB962C8B-B14F-4D97-AF65-F5344CB8AC3E}">
        <p14:creationId xmlns:p14="http://schemas.microsoft.com/office/powerpoint/2010/main" val="4084441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54751A9-6FF5-406A-929D-078F616EB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80F8E72-3E98-4CBE-B300-8F78CBE236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7818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FFE103DD-5558-49AD-A5A7-DC04B3B050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2164" y="685800"/>
            <a:ext cx="5403836"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2272C8A-623B-6847-94D5-7861BCB311A9}"/>
              </a:ext>
            </a:extLst>
          </p:cNvPr>
          <p:cNvSpPr txBox="1"/>
          <p:nvPr/>
        </p:nvSpPr>
        <p:spPr>
          <a:xfrm>
            <a:off x="1371600" y="1371599"/>
            <a:ext cx="4038600" cy="2360429"/>
          </a:xfrm>
        </p:spPr>
        <p:txBody>
          <a:bodyPr vert="horz" lIns="91440" tIns="45720" rIns="91440" bIns="45720" rtlCol="0" anchor="b">
            <a:normAutofit/>
          </a:bodyPr>
          <a:lstStyle/>
          <a:p>
            <a:pPr algn="ctr">
              <a:lnSpc>
                <a:spcPct val="90000"/>
              </a:lnSpc>
              <a:spcBef>
                <a:spcPct val="0"/>
              </a:spcBef>
              <a:spcAft>
                <a:spcPts val="600"/>
              </a:spcAft>
            </a:pPr>
            <a:r>
              <a:rPr lang="en-US" sz="3600" i="1" kern="1200" cap="all" spc="300" baseline="0" dirty="0">
                <a:solidFill>
                  <a:schemeClr val="tx2"/>
                </a:solidFill>
                <a:latin typeface="+mj-lt"/>
                <a:ea typeface="+mj-ea"/>
                <a:cs typeface="+mj-cs"/>
              </a:rPr>
              <a:t>Multi species herbal lay at Balgay Farm.</a:t>
            </a:r>
          </a:p>
        </p:txBody>
      </p:sp>
      <p:pic>
        <p:nvPicPr>
          <p:cNvPr id="3" name="Picture 2" descr="A picture containing icon&#10;&#10;Description automatically generated">
            <a:extLst>
              <a:ext uri="{FF2B5EF4-FFF2-40B4-BE49-F238E27FC236}">
                <a16:creationId xmlns:a16="http://schemas.microsoft.com/office/drawing/2014/main" id="{E29E1049-815C-0A48-817F-0E5807721641}"/>
              </a:ext>
            </a:extLst>
          </p:cNvPr>
          <p:cNvPicPr>
            <a:picLocks noChangeAspect="1"/>
          </p:cNvPicPr>
          <p:nvPr/>
        </p:nvPicPr>
        <p:blipFill>
          <a:blip r:embed="rId3"/>
          <a:stretch>
            <a:fillRect/>
          </a:stretch>
        </p:blipFill>
        <p:spPr>
          <a:xfrm>
            <a:off x="8189830" y="685800"/>
            <a:ext cx="2594139" cy="2585069"/>
          </a:xfrm>
          <a:prstGeom prst="rect">
            <a:avLst/>
          </a:prstGeom>
        </p:spPr>
      </p:pic>
      <p:pic>
        <p:nvPicPr>
          <p:cNvPr id="5" name="Picture 4" descr="A picture containing grass, sky, outdoor, field&#10;&#10;Description automatically generated">
            <a:extLst>
              <a:ext uri="{FF2B5EF4-FFF2-40B4-BE49-F238E27FC236}">
                <a16:creationId xmlns:a16="http://schemas.microsoft.com/office/drawing/2014/main" id="{82FCF933-6CE9-F544-833E-9260AF16151D}"/>
              </a:ext>
            </a:extLst>
          </p:cNvPr>
          <p:cNvPicPr>
            <a:picLocks noChangeAspect="1"/>
          </p:cNvPicPr>
          <p:nvPr/>
        </p:nvPicPr>
        <p:blipFill>
          <a:blip r:embed="rId4"/>
          <a:stretch>
            <a:fillRect/>
          </a:stretch>
        </p:blipFill>
        <p:spPr>
          <a:xfrm>
            <a:off x="7763521" y="3587130"/>
            <a:ext cx="3446758" cy="2585069"/>
          </a:xfrm>
          <a:prstGeom prst="rect">
            <a:avLst/>
          </a:prstGeom>
        </p:spPr>
      </p:pic>
    </p:spTree>
    <p:extLst>
      <p:ext uri="{BB962C8B-B14F-4D97-AF65-F5344CB8AC3E}">
        <p14:creationId xmlns:p14="http://schemas.microsoft.com/office/powerpoint/2010/main" val="2425150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54751A9-6FF5-406A-929D-078F616EB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80F8E72-3E98-4CBE-B300-8F78CBE236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7818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FFE103DD-5558-49AD-A5A7-DC04B3B050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2164" y="685800"/>
            <a:ext cx="5403836"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CB922F0-ED2D-3149-A6F8-8BC223FC2FD1}"/>
              </a:ext>
            </a:extLst>
          </p:cNvPr>
          <p:cNvSpPr txBox="1"/>
          <p:nvPr/>
        </p:nvSpPr>
        <p:spPr>
          <a:xfrm>
            <a:off x="1371600" y="1371599"/>
            <a:ext cx="4038600" cy="2360429"/>
          </a:xfrm>
        </p:spPr>
        <p:txBody>
          <a:bodyPr vert="horz" lIns="91440" tIns="45720" rIns="91440" bIns="45720" rtlCol="0" anchor="b">
            <a:normAutofit/>
          </a:bodyPr>
          <a:lstStyle/>
          <a:p>
            <a:pPr algn="ctr">
              <a:lnSpc>
                <a:spcPct val="90000"/>
              </a:lnSpc>
              <a:spcBef>
                <a:spcPct val="0"/>
              </a:spcBef>
              <a:spcAft>
                <a:spcPts val="600"/>
              </a:spcAft>
            </a:pPr>
            <a:r>
              <a:rPr lang="en-US" sz="3300" i="1" kern="1200" cap="all" spc="300" baseline="0" dirty="0">
                <a:solidFill>
                  <a:schemeClr val="tx2"/>
                </a:solidFill>
                <a:latin typeface="+mj-lt"/>
                <a:ea typeface="+mj-ea"/>
                <a:cs typeface="+mj-cs"/>
              </a:rPr>
              <a:t>Sheep grazing winter barley, seeded using direct drill at Balgay Farm.</a:t>
            </a:r>
          </a:p>
        </p:txBody>
      </p:sp>
      <p:pic>
        <p:nvPicPr>
          <p:cNvPr id="3" name="Picture 2" descr="A picture containing icon&#10;&#10;Description automatically generated">
            <a:extLst>
              <a:ext uri="{FF2B5EF4-FFF2-40B4-BE49-F238E27FC236}">
                <a16:creationId xmlns:a16="http://schemas.microsoft.com/office/drawing/2014/main" id="{E29E1049-815C-0A48-817F-0E5807721641}"/>
              </a:ext>
            </a:extLst>
          </p:cNvPr>
          <p:cNvPicPr>
            <a:picLocks noChangeAspect="1"/>
          </p:cNvPicPr>
          <p:nvPr/>
        </p:nvPicPr>
        <p:blipFill>
          <a:blip r:embed="rId3"/>
          <a:stretch>
            <a:fillRect/>
          </a:stretch>
        </p:blipFill>
        <p:spPr>
          <a:xfrm>
            <a:off x="8189830" y="685800"/>
            <a:ext cx="2594139" cy="2585069"/>
          </a:xfrm>
          <a:prstGeom prst="rect">
            <a:avLst/>
          </a:prstGeom>
        </p:spPr>
      </p:pic>
      <p:pic>
        <p:nvPicPr>
          <p:cNvPr id="4" name="Picture 3" descr="A herd of sheep grazing in a field&#10;&#10;Description automatically generated with medium confidence">
            <a:extLst>
              <a:ext uri="{FF2B5EF4-FFF2-40B4-BE49-F238E27FC236}">
                <a16:creationId xmlns:a16="http://schemas.microsoft.com/office/drawing/2014/main" id="{347102CD-2FBC-D944-A962-36DC2DF7959D}"/>
              </a:ext>
            </a:extLst>
          </p:cNvPr>
          <p:cNvPicPr>
            <a:picLocks noChangeAspect="1"/>
          </p:cNvPicPr>
          <p:nvPr/>
        </p:nvPicPr>
        <p:blipFill>
          <a:blip r:embed="rId4"/>
          <a:stretch>
            <a:fillRect/>
          </a:stretch>
        </p:blipFill>
        <p:spPr>
          <a:xfrm>
            <a:off x="7763521" y="3587130"/>
            <a:ext cx="3446758" cy="2585069"/>
          </a:xfrm>
          <a:prstGeom prst="rect">
            <a:avLst/>
          </a:prstGeom>
        </p:spPr>
      </p:pic>
    </p:spTree>
    <p:extLst>
      <p:ext uri="{BB962C8B-B14F-4D97-AF65-F5344CB8AC3E}">
        <p14:creationId xmlns:p14="http://schemas.microsoft.com/office/powerpoint/2010/main" val="980339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69E4C79-4A25-4DCA-9CC1-94147A10E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C2794E3E-966D-43D0-B426-D33988B92C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1"/>
            <a:ext cx="6781799"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uple of cows stand in a grassy field&#10;&#10;Description automatically generated with medium confidence">
            <a:extLst>
              <a:ext uri="{FF2B5EF4-FFF2-40B4-BE49-F238E27FC236}">
                <a16:creationId xmlns:a16="http://schemas.microsoft.com/office/drawing/2014/main" id="{BC089643-4A02-5741-8C44-14721B846311}"/>
              </a:ext>
            </a:extLst>
          </p:cNvPr>
          <p:cNvPicPr>
            <a:picLocks noChangeAspect="1"/>
          </p:cNvPicPr>
          <p:nvPr/>
        </p:nvPicPr>
        <p:blipFill>
          <a:blip r:embed="rId3"/>
          <a:stretch>
            <a:fillRect/>
          </a:stretch>
        </p:blipFill>
        <p:spPr>
          <a:xfrm>
            <a:off x="785926" y="685799"/>
            <a:ext cx="3876447" cy="2587529"/>
          </a:xfrm>
          <a:prstGeom prst="rect">
            <a:avLst/>
          </a:prstGeom>
        </p:spPr>
      </p:pic>
      <p:pic>
        <p:nvPicPr>
          <p:cNvPr id="3" name="Picture 2" descr="Diagram, circle&#10;&#10;Description automatically generated">
            <a:extLst>
              <a:ext uri="{FF2B5EF4-FFF2-40B4-BE49-F238E27FC236}">
                <a16:creationId xmlns:a16="http://schemas.microsoft.com/office/drawing/2014/main" id="{B302E8E1-D6C4-A142-B572-6DC46B247E29}"/>
              </a:ext>
            </a:extLst>
          </p:cNvPr>
          <p:cNvPicPr>
            <a:picLocks noChangeAspect="1"/>
          </p:cNvPicPr>
          <p:nvPr/>
        </p:nvPicPr>
        <p:blipFill rotWithShape="1">
          <a:blip r:embed="rId4"/>
          <a:srcRect l="5033" r="5027" b="-4"/>
          <a:stretch/>
        </p:blipFill>
        <p:spPr>
          <a:xfrm>
            <a:off x="1621116" y="3584672"/>
            <a:ext cx="2206066" cy="2587528"/>
          </a:xfrm>
          <a:prstGeom prst="rect">
            <a:avLst/>
          </a:prstGeom>
        </p:spPr>
      </p:pic>
      <p:sp>
        <p:nvSpPr>
          <p:cNvPr id="5" name="TextBox 4">
            <a:extLst>
              <a:ext uri="{FF2B5EF4-FFF2-40B4-BE49-F238E27FC236}">
                <a16:creationId xmlns:a16="http://schemas.microsoft.com/office/drawing/2014/main" id="{9EE69782-5C51-1347-8BA1-5F2C7BA76025}"/>
              </a:ext>
            </a:extLst>
          </p:cNvPr>
          <p:cNvSpPr txBox="1"/>
          <p:nvPr/>
        </p:nvSpPr>
        <p:spPr>
          <a:xfrm>
            <a:off x="6057438" y="1695362"/>
            <a:ext cx="5501516" cy="4846115"/>
          </a:xfrm>
        </p:spPr>
        <p:txBody>
          <a:bodyPr vert="horz" lIns="91440" tIns="45720" rIns="91440" bIns="45720" rtlCol="0">
            <a:normAutofit fontScale="92500" lnSpcReduction="10000"/>
          </a:bodyPr>
          <a:lstStyle/>
          <a:p>
            <a:pPr>
              <a:spcAft>
                <a:spcPts val="600"/>
              </a:spcAft>
              <a:buSzPct val="70000"/>
            </a:pPr>
            <a:r>
              <a:rPr lang="en-GB" sz="2400" b="1" dirty="0" err="1">
                <a:latin typeface="+mj-lt"/>
              </a:rPr>
              <a:t>Drumcross</a:t>
            </a:r>
            <a:r>
              <a:rPr lang="en-GB" sz="2400" b="1" dirty="0">
                <a:latin typeface="+mj-lt"/>
              </a:rPr>
              <a:t> Farm, </a:t>
            </a:r>
            <a:r>
              <a:rPr lang="en-GB" sz="2400" b="1" dirty="0" err="1">
                <a:latin typeface="+mj-lt"/>
              </a:rPr>
              <a:t>Bishopton</a:t>
            </a:r>
            <a:endParaRPr lang="en-GB" sz="2400" b="1" dirty="0">
              <a:latin typeface="+mj-lt"/>
            </a:endParaRPr>
          </a:p>
          <a:p>
            <a:pPr>
              <a:spcAft>
                <a:spcPts val="600"/>
              </a:spcAft>
              <a:buSzPct val="70000"/>
            </a:pPr>
            <a:endParaRPr lang="en-US" b="1" i="1" dirty="0">
              <a:solidFill>
                <a:schemeClr val="tx2"/>
              </a:solidFill>
              <a:latin typeface="+mj-lt"/>
            </a:endParaRPr>
          </a:p>
          <a:p>
            <a:pPr>
              <a:spcAft>
                <a:spcPts val="600"/>
              </a:spcAft>
              <a:buSzPct val="70000"/>
            </a:pPr>
            <a:r>
              <a:rPr lang="en-US" sz="1900" b="1" i="1" dirty="0">
                <a:solidFill>
                  <a:schemeClr val="tx2"/>
                </a:solidFill>
                <a:latin typeface="+mj-lt"/>
              </a:rPr>
              <a:t>At purchase in 2008, O</a:t>
            </a:r>
            <a:r>
              <a:rPr lang="en-US" sz="1900" b="1" i="1" dirty="0">
                <a:solidFill>
                  <a:schemeClr val="tx2"/>
                </a:solidFill>
                <a:effectLst/>
                <a:latin typeface="+mj-lt"/>
              </a:rPr>
              <a:t>rganic matter was less than 3%. </a:t>
            </a:r>
            <a:r>
              <a:rPr lang="en-US" sz="1900" b="1" i="1" dirty="0">
                <a:solidFill>
                  <a:schemeClr val="tx2"/>
                </a:solidFill>
                <a:latin typeface="+mj-lt"/>
              </a:rPr>
              <a:t>Now, </a:t>
            </a:r>
            <a:r>
              <a:rPr lang="en-US" sz="1900" b="1" i="1" dirty="0">
                <a:solidFill>
                  <a:schemeClr val="tx2"/>
                </a:solidFill>
                <a:effectLst/>
                <a:latin typeface="+mj-lt"/>
              </a:rPr>
              <a:t>being in permanent grass, grazed by the cattle, the soil tests this year revealed the average across the farm is in excess of 9%.</a:t>
            </a:r>
          </a:p>
          <a:p>
            <a:pPr>
              <a:spcAft>
                <a:spcPts val="600"/>
              </a:spcAft>
              <a:buSzPct val="70000"/>
            </a:pPr>
            <a:endParaRPr lang="en-US" b="1" i="1" dirty="0">
              <a:solidFill>
                <a:schemeClr val="tx2"/>
              </a:solidFill>
              <a:latin typeface="+mj-lt"/>
            </a:endParaRPr>
          </a:p>
          <a:p>
            <a:pPr>
              <a:spcAft>
                <a:spcPts val="600"/>
              </a:spcAft>
              <a:buSzPct val="70000"/>
            </a:pPr>
            <a:r>
              <a:rPr lang="en-GB" b="1" dirty="0"/>
              <a:t>This equates to an improvement of 6% X 180 acres X 10 tons of carbon @ 1% = 10,800 tons of carbon captured on this small farm.</a:t>
            </a:r>
          </a:p>
          <a:p>
            <a:pPr>
              <a:spcAft>
                <a:spcPts val="600"/>
              </a:spcAft>
              <a:buSzPct val="70000"/>
            </a:pPr>
            <a:endParaRPr lang="en-GB" sz="2200" b="1" dirty="0">
              <a:latin typeface="+mj-lt"/>
            </a:endParaRPr>
          </a:p>
          <a:p>
            <a:pPr>
              <a:spcAft>
                <a:spcPts val="600"/>
              </a:spcAft>
              <a:buSzPct val="70000"/>
            </a:pPr>
            <a:r>
              <a:rPr lang="en-GB" sz="2400" b="1" dirty="0" err="1">
                <a:latin typeface="+mj-lt"/>
              </a:rPr>
              <a:t>Killochries</a:t>
            </a:r>
            <a:r>
              <a:rPr lang="en-GB" sz="2400" b="1" dirty="0">
                <a:latin typeface="+mj-lt"/>
              </a:rPr>
              <a:t> Fold and </a:t>
            </a:r>
            <a:r>
              <a:rPr lang="en-GB" sz="2400" b="1" dirty="0" err="1">
                <a:latin typeface="+mj-lt"/>
              </a:rPr>
              <a:t>Lukeston</a:t>
            </a:r>
            <a:r>
              <a:rPr lang="en-GB" sz="2400" b="1" dirty="0">
                <a:latin typeface="+mj-lt"/>
              </a:rPr>
              <a:t> Farm</a:t>
            </a:r>
          </a:p>
          <a:p>
            <a:pPr>
              <a:spcAft>
                <a:spcPts val="600"/>
              </a:spcAft>
              <a:buSzPct val="70000"/>
            </a:pPr>
            <a:endParaRPr lang="en-GB" b="1" dirty="0"/>
          </a:p>
          <a:p>
            <a:pPr>
              <a:spcAft>
                <a:spcPts val="600"/>
              </a:spcAft>
              <a:buSzPct val="70000"/>
            </a:pPr>
            <a:r>
              <a:rPr lang="en-GB" sz="1900" b="1" i="1" dirty="0">
                <a:latin typeface="+mj-lt"/>
              </a:rPr>
              <a:t>Cattle and sheep have always been run here.  Today organic matter is in the high teens, with some fields over 20%.</a:t>
            </a:r>
            <a:endParaRPr lang="en-GB" sz="1900" i="1" dirty="0">
              <a:latin typeface="+mj-lt"/>
            </a:endParaRPr>
          </a:p>
          <a:p>
            <a:pPr>
              <a:spcAft>
                <a:spcPts val="600"/>
              </a:spcAft>
              <a:buSzPct val="70000"/>
            </a:pPr>
            <a:endParaRPr lang="en-US" i="1" dirty="0">
              <a:solidFill>
                <a:schemeClr val="tx2"/>
              </a:solidFill>
              <a:effectLst/>
              <a:latin typeface="+mj-lt"/>
            </a:endParaRPr>
          </a:p>
        </p:txBody>
      </p:sp>
      <p:sp>
        <p:nvSpPr>
          <p:cNvPr id="12" name="TextBox 11">
            <a:extLst>
              <a:ext uri="{FF2B5EF4-FFF2-40B4-BE49-F238E27FC236}">
                <a16:creationId xmlns:a16="http://schemas.microsoft.com/office/drawing/2014/main" id="{60EDC012-EE24-314D-ADBD-A08DB7756C9B}"/>
              </a:ext>
            </a:extLst>
          </p:cNvPr>
          <p:cNvSpPr txBox="1"/>
          <p:nvPr/>
        </p:nvSpPr>
        <p:spPr>
          <a:xfrm>
            <a:off x="6096000" y="703383"/>
            <a:ext cx="5160683" cy="830997"/>
          </a:xfrm>
          <a:prstGeom prst="rect">
            <a:avLst/>
          </a:prstGeom>
          <a:noFill/>
        </p:spPr>
        <p:txBody>
          <a:bodyPr wrap="square" rtlCol="0">
            <a:spAutoFit/>
          </a:bodyPr>
          <a:lstStyle/>
          <a:p>
            <a:r>
              <a:rPr lang="en-US" sz="2400" dirty="0">
                <a:latin typeface="+mj-lt"/>
              </a:rPr>
              <a:t>ORGANIC MATTER AND CARBON CAPTURE</a:t>
            </a:r>
          </a:p>
        </p:txBody>
      </p:sp>
    </p:spTree>
    <p:extLst>
      <p:ext uri="{BB962C8B-B14F-4D97-AF65-F5344CB8AC3E}">
        <p14:creationId xmlns:p14="http://schemas.microsoft.com/office/powerpoint/2010/main" val="2335069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C69E4C79-4A25-4DCA-9CC1-94147A10E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2794E3E-966D-43D0-B426-D33988B92C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1"/>
            <a:ext cx="6781799"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text, grass, outdoor, field&#10;&#10;Description automatically generated">
            <a:extLst>
              <a:ext uri="{FF2B5EF4-FFF2-40B4-BE49-F238E27FC236}">
                <a16:creationId xmlns:a16="http://schemas.microsoft.com/office/drawing/2014/main" id="{B32C3DDB-7F8D-BD43-B3C5-523D3CA0C30D}"/>
              </a:ext>
            </a:extLst>
          </p:cNvPr>
          <p:cNvPicPr>
            <a:picLocks noChangeAspect="1"/>
          </p:cNvPicPr>
          <p:nvPr/>
        </p:nvPicPr>
        <p:blipFill>
          <a:blip r:embed="rId3"/>
          <a:stretch>
            <a:fillRect/>
          </a:stretch>
        </p:blipFill>
        <p:spPr>
          <a:xfrm>
            <a:off x="222630" y="1032818"/>
            <a:ext cx="5077698" cy="1866054"/>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178F22E1-1A03-CA46-B9EB-4DA307807C32}"/>
              </a:ext>
            </a:extLst>
          </p:cNvPr>
          <p:cNvPicPr>
            <a:picLocks noChangeAspect="1"/>
          </p:cNvPicPr>
          <p:nvPr/>
        </p:nvPicPr>
        <p:blipFill>
          <a:blip r:embed="rId4"/>
          <a:stretch>
            <a:fillRect/>
          </a:stretch>
        </p:blipFill>
        <p:spPr>
          <a:xfrm>
            <a:off x="1254537" y="3194708"/>
            <a:ext cx="2965769" cy="2965769"/>
          </a:xfrm>
          <a:prstGeom prst="rect">
            <a:avLst/>
          </a:prstGeom>
        </p:spPr>
      </p:pic>
      <p:sp>
        <p:nvSpPr>
          <p:cNvPr id="5" name="TextBox 4">
            <a:extLst>
              <a:ext uri="{FF2B5EF4-FFF2-40B4-BE49-F238E27FC236}">
                <a16:creationId xmlns:a16="http://schemas.microsoft.com/office/drawing/2014/main" id="{9EE69782-5C51-1347-8BA1-5F2C7BA76025}"/>
              </a:ext>
            </a:extLst>
          </p:cNvPr>
          <p:cNvSpPr txBox="1"/>
          <p:nvPr/>
        </p:nvSpPr>
        <p:spPr>
          <a:xfrm>
            <a:off x="6002503" y="1829349"/>
            <a:ext cx="5815123" cy="4459255"/>
          </a:xfrm>
        </p:spPr>
        <p:txBody>
          <a:bodyPr vert="horz" lIns="91440" tIns="45720" rIns="91440" bIns="45720" rtlCol="0">
            <a:normAutofit lnSpcReduction="10000"/>
          </a:bodyPr>
          <a:lstStyle/>
          <a:p>
            <a:pPr indent="-228600">
              <a:spcAft>
                <a:spcPts val="600"/>
              </a:spcAft>
              <a:buSzPct val="70000"/>
              <a:buFont typeface="Arial" panose="020B0604020202020204" pitchFamily="34" charset="0"/>
              <a:buChar char="•"/>
            </a:pPr>
            <a:r>
              <a:rPr lang="en-US" sz="2800" b="1" dirty="0">
                <a:solidFill>
                  <a:schemeClr val="tx2"/>
                </a:solidFill>
                <a:latin typeface="+mj-lt"/>
              </a:rPr>
              <a:t>Each Killochries hill cow produces 25% of her bodyweight in invertebrate life each season. </a:t>
            </a:r>
          </a:p>
          <a:p>
            <a:pPr indent="-228600">
              <a:spcAft>
                <a:spcPts val="600"/>
              </a:spcAft>
              <a:buSzPct val="70000"/>
              <a:buFont typeface="Arial" panose="020B0604020202020204" pitchFamily="34" charset="0"/>
              <a:buChar char="•"/>
            </a:pPr>
            <a:endParaRPr lang="en-US" sz="2800" b="1" dirty="0">
              <a:solidFill>
                <a:schemeClr val="tx2"/>
              </a:solidFill>
              <a:latin typeface="+mj-lt"/>
            </a:endParaRPr>
          </a:p>
          <a:p>
            <a:pPr indent="-228600">
              <a:spcAft>
                <a:spcPts val="600"/>
              </a:spcAft>
              <a:buSzPct val="70000"/>
              <a:buFont typeface="Arial" panose="020B0604020202020204" pitchFamily="34" charset="0"/>
              <a:buChar char="•"/>
            </a:pPr>
            <a:r>
              <a:rPr lang="en-US" sz="2800" b="1" dirty="0">
                <a:solidFill>
                  <a:schemeClr val="tx2"/>
                </a:solidFill>
                <a:latin typeface="+mj-lt"/>
              </a:rPr>
              <a:t>The average weight of our Highlanders is over 500Kg, so each season every cow produces 125Kg of invertebrate life - feeding soil life, mammals and birds, right up to the birds of prey.</a:t>
            </a:r>
            <a:endParaRPr lang="en-US" sz="2800" dirty="0">
              <a:solidFill>
                <a:schemeClr val="tx2"/>
              </a:solidFill>
              <a:latin typeface="+mj-lt"/>
            </a:endParaRPr>
          </a:p>
          <a:p>
            <a:pPr indent="-228600">
              <a:spcAft>
                <a:spcPts val="600"/>
              </a:spcAft>
              <a:buSzPct val="70000"/>
              <a:buFont typeface="Arial" panose="020B0604020202020204" pitchFamily="34" charset="0"/>
              <a:buChar char="•"/>
            </a:pPr>
            <a:endParaRPr lang="en-US" i="1" dirty="0">
              <a:solidFill>
                <a:schemeClr val="tx2"/>
              </a:solidFill>
              <a:effectLst/>
              <a:latin typeface="+mj-lt"/>
            </a:endParaRPr>
          </a:p>
        </p:txBody>
      </p:sp>
      <p:sp>
        <p:nvSpPr>
          <p:cNvPr id="8" name="TextBox 7">
            <a:extLst>
              <a:ext uri="{FF2B5EF4-FFF2-40B4-BE49-F238E27FC236}">
                <a16:creationId xmlns:a16="http://schemas.microsoft.com/office/drawing/2014/main" id="{18140B55-44EB-0241-ABEB-65DC7680A134}"/>
              </a:ext>
            </a:extLst>
          </p:cNvPr>
          <p:cNvSpPr txBox="1"/>
          <p:nvPr/>
        </p:nvSpPr>
        <p:spPr>
          <a:xfrm>
            <a:off x="6002503" y="745436"/>
            <a:ext cx="4482547" cy="769441"/>
          </a:xfrm>
          <a:prstGeom prst="rect">
            <a:avLst/>
          </a:prstGeom>
          <a:noFill/>
        </p:spPr>
        <p:txBody>
          <a:bodyPr wrap="square" rtlCol="0">
            <a:spAutoFit/>
          </a:bodyPr>
          <a:lstStyle/>
          <a:p>
            <a:r>
              <a:rPr lang="en-US" sz="4400" dirty="0">
                <a:latin typeface="+mj-lt"/>
              </a:rPr>
              <a:t>BIODIVERSITY</a:t>
            </a:r>
          </a:p>
        </p:txBody>
      </p:sp>
    </p:spTree>
    <p:extLst>
      <p:ext uri="{BB962C8B-B14F-4D97-AF65-F5344CB8AC3E}">
        <p14:creationId xmlns:p14="http://schemas.microsoft.com/office/powerpoint/2010/main" val="295707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83C70-1A6B-294D-A6E4-9B5C046C021D}"/>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US" sz="5400" kern="1200" dirty="0" err="1">
                <a:solidFill>
                  <a:schemeClr val="tx1"/>
                </a:solidFill>
                <a:latin typeface="+mj-lt"/>
                <a:ea typeface="+mj-ea"/>
                <a:cs typeface="+mj-cs"/>
              </a:rPr>
              <a:t>Aird</a:t>
            </a:r>
            <a:r>
              <a:rPr lang="en-US" sz="5400" kern="1200" dirty="0">
                <a:solidFill>
                  <a:schemeClr val="tx1"/>
                </a:solidFill>
                <a:latin typeface="+mj-lt"/>
                <a:ea typeface="+mj-ea"/>
                <a:cs typeface="+mj-cs"/>
              </a:rPr>
              <a:t> Farming Group</a:t>
            </a:r>
            <a:br>
              <a:rPr lang="en-US" sz="5400" kern="1200" dirty="0">
                <a:solidFill>
                  <a:schemeClr val="tx1"/>
                </a:solidFill>
                <a:latin typeface="+mj-lt"/>
                <a:ea typeface="+mj-ea"/>
                <a:cs typeface="+mj-cs"/>
              </a:rPr>
            </a:br>
            <a:r>
              <a:rPr lang="en-US" sz="2200" kern="1200" dirty="0">
                <a:solidFill>
                  <a:schemeClr val="tx1"/>
                </a:solidFill>
                <a:latin typeface="+mj-lt"/>
                <a:ea typeface="+mj-ea"/>
                <a:cs typeface="+mj-cs"/>
              </a:rPr>
              <a:t>Strategies for regenerative agriculture</a:t>
            </a:r>
          </a:p>
        </p:txBody>
      </p:sp>
      <p:sp>
        <p:nvSpPr>
          <p:cNvPr id="4" name="Rounded Rectangle 3">
            <a:extLst>
              <a:ext uri="{FF2B5EF4-FFF2-40B4-BE49-F238E27FC236}">
                <a16:creationId xmlns:a16="http://schemas.microsoft.com/office/drawing/2014/main" id="{5DC7E9F4-7D86-FF4C-A8B3-79CABE9465DE}"/>
              </a:ext>
            </a:extLst>
          </p:cNvPr>
          <p:cNvSpPr/>
          <p:nvPr/>
        </p:nvSpPr>
        <p:spPr>
          <a:xfrm>
            <a:off x="516384" y="1784778"/>
            <a:ext cx="3598416" cy="485179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alibri" panose="020F0502020204030204" pitchFamily="34" charset="0"/>
            </a:endParaRPr>
          </a:p>
          <a:p>
            <a:pPr algn="ctr"/>
            <a:endParaRPr lang="en-GB" dirty="0">
              <a:solidFill>
                <a:schemeClr val="tx1"/>
              </a:solidFill>
              <a:latin typeface="Calibri" panose="020F0502020204030204" pitchFamily="34" charset="0"/>
            </a:endParaRPr>
          </a:p>
          <a:p>
            <a:endParaRPr lang="en-GB" dirty="0">
              <a:solidFill>
                <a:schemeClr val="tx1"/>
              </a:solidFill>
              <a:latin typeface="Calibri" panose="020F0502020204030204" pitchFamily="34" charset="0"/>
            </a:endParaRPr>
          </a:p>
          <a:p>
            <a:endParaRPr lang="en-GB" dirty="0">
              <a:solidFill>
                <a:schemeClr val="tx1"/>
              </a:solidFill>
              <a:latin typeface="Calibri" panose="020F0502020204030204" pitchFamily="34" charset="0"/>
            </a:endParaRPr>
          </a:p>
          <a:p>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err="1">
                <a:solidFill>
                  <a:schemeClr val="tx1"/>
                </a:solidFill>
                <a:latin typeface="Calibri" panose="020F0502020204030204" pitchFamily="34" charset="0"/>
              </a:rPr>
              <a:t>Inchture</a:t>
            </a:r>
            <a:r>
              <a:rPr lang="en-GB" sz="1600" dirty="0">
                <a:solidFill>
                  <a:schemeClr val="tx1"/>
                </a:solidFill>
                <a:latin typeface="Calibri" panose="020F0502020204030204" pitchFamily="34" charset="0"/>
              </a:rPr>
              <a:t>, Perthshire</a:t>
            </a:r>
          </a:p>
          <a:p>
            <a:pPr marL="285750" indent="-285750">
              <a:buFont typeface="Arial" panose="020B0604020202020204" pitchFamily="34" charset="0"/>
              <a:buChar char="•"/>
            </a:pPr>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Stock (Shorthorn, Aberdeen Angus &amp; sheep)</a:t>
            </a:r>
          </a:p>
          <a:p>
            <a:pPr marL="285750" indent="-285750">
              <a:buFont typeface="Arial" panose="020B0604020202020204" pitchFamily="34" charset="0"/>
              <a:buChar char="•"/>
            </a:pPr>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Arable (wheat, barley, rape)</a:t>
            </a:r>
          </a:p>
          <a:p>
            <a:pPr marL="285750" indent="-285750">
              <a:buFont typeface="Arial" panose="020B0604020202020204" pitchFamily="34" charset="0"/>
              <a:buChar char="•"/>
            </a:pPr>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1000 acres heavy soil, flat ground. 700 acres crop, remainder grass.</a:t>
            </a:r>
          </a:p>
          <a:p>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Regenerative farming practice (direct drill, cover crops, hedges, organic matter ‘dirt to soil’)</a:t>
            </a:r>
          </a:p>
          <a:p>
            <a:pPr algn="ctr"/>
            <a:endParaRPr lang="en-US" dirty="0">
              <a:solidFill>
                <a:schemeClr val="tx1"/>
              </a:solidFill>
            </a:endParaRPr>
          </a:p>
        </p:txBody>
      </p:sp>
      <p:sp>
        <p:nvSpPr>
          <p:cNvPr id="14" name="Rounded Rectangle 13">
            <a:extLst>
              <a:ext uri="{FF2B5EF4-FFF2-40B4-BE49-F238E27FC236}">
                <a16:creationId xmlns:a16="http://schemas.microsoft.com/office/drawing/2014/main" id="{518A7D71-8C23-C843-BC22-10DB08640ED0}"/>
              </a:ext>
            </a:extLst>
          </p:cNvPr>
          <p:cNvSpPr/>
          <p:nvPr/>
        </p:nvSpPr>
        <p:spPr>
          <a:xfrm>
            <a:off x="8242110" y="1784778"/>
            <a:ext cx="3598416" cy="48878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alibri" panose="020F0502020204030204" pitchFamily="34" charset="0"/>
            </a:endParaRPr>
          </a:p>
          <a:p>
            <a:pPr algn="ctr"/>
            <a:endParaRPr lang="en-GB" dirty="0">
              <a:solidFill>
                <a:schemeClr val="tx1"/>
              </a:solidFill>
              <a:latin typeface="Calibri" panose="020F0502020204030204" pitchFamily="34" charset="0"/>
            </a:endParaRPr>
          </a:p>
          <a:p>
            <a:pPr algn="ctr"/>
            <a:endParaRPr lang="en-GB" dirty="0">
              <a:solidFill>
                <a:schemeClr val="tx1"/>
              </a:solidFill>
              <a:latin typeface="Calibri" panose="020F0502020204030204" pitchFamily="34" charset="0"/>
            </a:endParaRPr>
          </a:p>
          <a:p>
            <a:endParaRPr lang="en-GB"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err="1">
                <a:solidFill>
                  <a:schemeClr val="tx1"/>
                </a:solidFill>
                <a:latin typeface="Calibri" panose="020F0502020204030204" pitchFamily="34" charset="0"/>
              </a:rPr>
              <a:t>Badachro</a:t>
            </a:r>
            <a:r>
              <a:rPr lang="en-GB" sz="1600" dirty="0">
                <a:solidFill>
                  <a:schemeClr val="tx1"/>
                </a:solidFill>
                <a:latin typeface="Calibri" panose="020F0502020204030204" pitchFamily="34" charset="0"/>
              </a:rPr>
              <a:t>, Wester Ross</a:t>
            </a:r>
          </a:p>
          <a:p>
            <a:pPr marL="285750" indent="-285750">
              <a:buFont typeface="Arial" panose="020B0604020202020204" pitchFamily="34" charset="0"/>
              <a:buChar char="•"/>
            </a:pPr>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Stock (Highlanders)</a:t>
            </a:r>
          </a:p>
          <a:p>
            <a:pPr marL="285750" indent="-285750">
              <a:buFont typeface="Arial" panose="020B0604020202020204" pitchFamily="34" charset="0"/>
              <a:buChar char="•"/>
            </a:pPr>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Trees (180,000 planted native species)</a:t>
            </a:r>
          </a:p>
          <a:p>
            <a:pPr marL="285750" indent="-285750">
              <a:buFont typeface="Arial" panose="020B0604020202020204" pitchFamily="34" charset="0"/>
              <a:buChar char="•"/>
            </a:pPr>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Renewables (hydro electric)</a:t>
            </a:r>
          </a:p>
          <a:p>
            <a:endParaRPr lang="en-GB" dirty="0">
              <a:solidFill>
                <a:schemeClr val="tx1"/>
              </a:solidFill>
              <a:latin typeface="Calibri" panose="020F0502020204030204" pitchFamily="34" charset="0"/>
            </a:endParaRPr>
          </a:p>
          <a:p>
            <a:r>
              <a:rPr lang="en-GB" dirty="0">
                <a:solidFill>
                  <a:schemeClr val="tx1"/>
                </a:solidFill>
                <a:latin typeface="Calibri" panose="020F0502020204030204" pitchFamily="34" charset="0"/>
              </a:rPr>
              <a:t> </a:t>
            </a:r>
          </a:p>
          <a:p>
            <a:pPr algn="ctr">
              <a:spcAft>
                <a:spcPts val="0"/>
              </a:spcAft>
            </a:pPr>
            <a:endParaRPr lang="en-GB" dirty="0">
              <a:solidFill>
                <a:schemeClr val="tx1"/>
              </a:solidFill>
              <a:latin typeface="Calibri" panose="020F0502020204030204" pitchFamily="34" charset="0"/>
            </a:endParaRPr>
          </a:p>
        </p:txBody>
      </p:sp>
      <p:sp>
        <p:nvSpPr>
          <p:cNvPr id="15" name="Rounded Rectangle 14">
            <a:extLst>
              <a:ext uri="{FF2B5EF4-FFF2-40B4-BE49-F238E27FC236}">
                <a16:creationId xmlns:a16="http://schemas.microsoft.com/office/drawing/2014/main" id="{54853CCB-9547-1F40-B4D7-055BCB72B5F7}"/>
              </a:ext>
            </a:extLst>
          </p:cNvPr>
          <p:cNvSpPr/>
          <p:nvPr/>
        </p:nvSpPr>
        <p:spPr>
          <a:xfrm>
            <a:off x="4296792" y="1784778"/>
            <a:ext cx="3598416" cy="48878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latin typeface="Calibri" panose="020F0502020204030204" pitchFamily="34" charset="0"/>
            </a:endParaRPr>
          </a:p>
          <a:p>
            <a:endParaRPr lang="en-GB"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err="1">
                <a:solidFill>
                  <a:schemeClr val="tx1"/>
                </a:solidFill>
                <a:latin typeface="Calibri" panose="020F0502020204030204" pitchFamily="34" charset="0"/>
              </a:rPr>
              <a:t>Lukestone</a:t>
            </a:r>
            <a:r>
              <a:rPr lang="en-GB" sz="1600" dirty="0">
                <a:solidFill>
                  <a:schemeClr val="tx1"/>
                </a:solidFill>
                <a:latin typeface="Calibri" panose="020F0502020204030204" pitchFamily="34" charset="0"/>
              </a:rPr>
              <a:t> farm, Renfrewshire</a:t>
            </a:r>
          </a:p>
          <a:p>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Stock (Highlanders, Shorthorn &amp; sheep)</a:t>
            </a:r>
          </a:p>
          <a:p>
            <a:pPr marL="285750" indent="-285750">
              <a:buFont typeface="Arial" panose="020B0604020202020204" pitchFamily="34" charset="0"/>
              <a:buChar char="•"/>
            </a:pPr>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Trees</a:t>
            </a:r>
          </a:p>
          <a:p>
            <a:pPr marL="285750" indent="-285750">
              <a:buFont typeface="Arial" panose="020B0604020202020204" pitchFamily="34" charset="0"/>
              <a:buChar char="•"/>
            </a:pPr>
            <a:endParaRPr lang="en-GB" sz="1600" dirty="0">
              <a:solidFill>
                <a:schemeClr val="tx1"/>
              </a:solidFill>
              <a:latin typeface="Calibri" panose="020F050202020403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rPr>
              <a:t>Renewables (windmill)</a:t>
            </a:r>
            <a:endParaRPr lang="en-GB" dirty="0">
              <a:solidFill>
                <a:schemeClr val="tx1"/>
              </a:solidFill>
              <a:latin typeface="Calibri" panose="020F0502020204030204" pitchFamily="34" charset="0"/>
            </a:endParaRPr>
          </a:p>
          <a:p>
            <a:pPr algn="ctr"/>
            <a:r>
              <a:rPr lang="en-GB" dirty="0">
                <a:solidFill>
                  <a:schemeClr val="tx1"/>
                </a:solidFill>
                <a:latin typeface="Calibri" panose="020F0502020204030204" pitchFamily="34" charset="0"/>
              </a:rPr>
              <a:t> </a:t>
            </a:r>
          </a:p>
        </p:txBody>
      </p:sp>
      <p:pic>
        <p:nvPicPr>
          <p:cNvPr id="8" name="Picture 7" descr="A picture containing icon&#10;&#10;Description automatically generated">
            <a:extLst>
              <a:ext uri="{FF2B5EF4-FFF2-40B4-BE49-F238E27FC236}">
                <a16:creationId xmlns:a16="http://schemas.microsoft.com/office/drawing/2014/main" id="{098CF67D-F27C-494F-824B-FBA7D13812B1}"/>
              </a:ext>
            </a:extLst>
          </p:cNvPr>
          <p:cNvPicPr>
            <a:picLocks noChangeAspect="1"/>
          </p:cNvPicPr>
          <p:nvPr/>
        </p:nvPicPr>
        <p:blipFill>
          <a:blip r:embed="rId3"/>
          <a:stretch>
            <a:fillRect/>
          </a:stretch>
        </p:blipFill>
        <p:spPr>
          <a:xfrm>
            <a:off x="1651770" y="1809156"/>
            <a:ext cx="1197969" cy="119378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C107C4C0-D308-AE49-96A5-92AC9576856E}"/>
              </a:ext>
            </a:extLst>
          </p:cNvPr>
          <p:cNvPicPr>
            <a:picLocks noChangeAspect="1"/>
          </p:cNvPicPr>
          <p:nvPr/>
        </p:nvPicPr>
        <p:blipFill>
          <a:blip r:embed="rId4"/>
          <a:stretch>
            <a:fillRect/>
          </a:stretch>
        </p:blipFill>
        <p:spPr>
          <a:xfrm>
            <a:off x="4700674" y="1822996"/>
            <a:ext cx="1299203" cy="1299203"/>
          </a:xfrm>
          <a:prstGeom prst="rect">
            <a:avLst/>
          </a:prstGeom>
        </p:spPr>
      </p:pic>
      <p:pic>
        <p:nvPicPr>
          <p:cNvPr id="12" name="Picture 11">
            <a:extLst>
              <a:ext uri="{FF2B5EF4-FFF2-40B4-BE49-F238E27FC236}">
                <a16:creationId xmlns:a16="http://schemas.microsoft.com/office/drawing/2014/main" id="{7C3D13D6-05AE-504B-B488-63D14CCB96FC}"/>
              </a:ext>
            </a:extLst>
          </p:cNvPr>
          <p:cNvPicPr>
            <a:picLocks noChangeAspect="1"/>
          </p:cNvPicPr>
          <p:nvPr/>
        </p:nvPicPr>
        <p:blipFill>
          <a:blip r:embed="rId5"/>
          <a:stretch>
            <a:fillRect/>
          </a:stretch>
        </p:blipFill>
        <p:spPr>
          <a:xfrm>
            <a:off x="9258753" y="1877903"/>
            <a:ext cx="1376696" cy="1189391"/>
          </a:xfrm>
          <a:prstGeom prst="rect">
            <a:avLst/>
          </a:prstGeom>
        </p:spPr>
      </p:pic>
      <p:pic>
        <p:nvPicPr>
          <p:cNvPr id="13" name="Picture 12" descr="A picture containing diagram&#10;&#10;Description automatically generated">
            <a:extLst>
              <a:ext uri="{FF2B5EF4-FFF2-40B4-BE49-F238E27FC236}">
                <a16:creationId xmlns:a16="http://schemas.microsoft.com/office/drawing/2014/main" id="{C8AACF27-B4F7-1940-B137-942F4592EEA0}"/>
              </a:ext>
            </a:extLst>
          </p:cNvPr>
          <p:cNvPicPr>
            <a:picLocks noChangeAspect="1"/>
          </p:cNvPicPr>
          <p:nvPr/>
        </p:nvPicPr>
        <p:blipFill>
          <a:blip r:embed="rId6"/>
          <a:stretch>
            <a:fillRect/>
          </a:stretch>
        </p:blipFill>
        <p:spPr>
          <a:xfrm>
            <a:off x="1442866" y="61448"/>
            <a:ext cx="1615776" cy="1629240"/>
          </a:xfrm>
          <a:prstGeom prst="rect">
            <a:avLst/>
          </a:prstGeom>
        </p:spPr>
      </p:pic>
      <p:pic>
        <p:nvPicPr>
          <p:cNvPr id="5" name="Picture 4" descr="Diagram, circle&#10;&#10;Description automatically generated">
            <a:extLst>
              <a:ext uri="{FF2B5EF4-FFF2-40B4-BE49-F238E27FC236}">
                <a16:creationId xmlns:a16="http://schemas.microsoft.com/office/drawing/2014/main" id="{3456D08C-9BD1-CB46-86C0-8A7DE805F408}"/>
              </a:ext>
            </a:extLst>
          </p:cNvPr>
          <p:cNvPicPr>
            <a:picLocks noChangeAspect="1"/>
          </p:cNvPicPr>
          <p:nvPr/>
        </p:nvPicPr>
        <p:blipFill>
          <a:blip r:embed="rId7"/>
          <a:stretch>
            <a:fillRect/>
          </a:stretch>
        </p:blipFill>
        <p:spPr>
          <a:xfrm>
            <a:off x="6096000" y="1787546"/>
            <a:ext cx="1299203" cy="1370502"/>
          </a:xfrm>
          <a:prstGeom prst="rect">
            <a:avLst/>
          </a:prstGeom>
        </p:spPr>
      </p:pic>
      <p:pic>
        <p:nvPicPr>
          <p:cNvPr id="6" name="Picture 5" descr="A group of cows stand in a field&#10;&#10;Description automatically generated with low confidence">
            <a:extLst>
              <a:ext uri="{FF2B5EF4-FFF2-40B4-BE49-F238E27FC236}">
                <a16:creationId xmlns:a16="http://schemas.microsoft.com/office/drawing/2014/main" id="{2DA7345B-3D81-EC4B-AA75-97C28D1EC086}"/>
              </a:ext>
            </a:extLst>
          </p:cNvPr>
          <p:cNvPicPr>
            <a:picLocks noChangeAspect="1"/>
          </p:cNvPicPr>
          <p:nvPr/>
        </p:nvPicPr>
        <p:blipFill>
          <a:blip r:embed="rId8">
            <a:alphaModFix amt="35000"/>
          </a:blip>
          <a:stretch>
            <a:fillRect/>
          </a:stretch>
        </p:blipFill>
        <p:spPr>
          <a:xfrm>
            <a:off x="0" y="0"/>
            <a:ext cx="12192000" cy="6858000"/>
          </a:xfrm>
          <a:prstGeom prst="rect">
            <a:avLst/>
          </a:prstGeom>
        </p:spPr>
      </p:pic>
    </p:spTree>
    <p:extLst>
      <p:ext uri="{BB962C8B-B14F-4D97-AF65-F5344CB8AC3E}">
        <p14:creationId xmlns:p14="http://schemas.microsoft.com/office/powerpoint/2010/main" val="250054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C69E4C79-4A25-4DCA-9CC1-94147A10E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2794E3E-966D-43D0-B426-D33988B92C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1"/>
            <a:ext cx="6781799"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10;&#10;Description automatically generated">
            <a:extLst>
              <a:ext uri="{FF2B5EF4-FFF2-40B4-BE49-F238E27FC236}">
                <a16:creationId xmlns:a16="http://schemas.microsoft.com/office/drawing/2014/main" id="{178F22E1-1A03-CA46-B9EB-4DA307807C32}"/>
              </a:ext>
            </a:extLst>
          </p:cNvPr>
          <p:cNvPicPr>
            <a:picLocks noChangeAspect="1"/>
          </p:cNvPicPr>
          <p:nvPr/>
        </p:nvPicPr>
        <p:blipFill>
          <a:blip r:embed="rId3"/>
          <a:stretch>
            <a:fillRect/>
          </a:stretch>
        </p:blipFill>
        <p:spPr>
          <a:xfrm>
            <a:off x="1254537" y="3194708"/>
            <a:ext cx="2965769" cy="2965769"/>
          </a:xfrm>
          <a:prstGeom prst="rect">
            <a:avLst/>
          </a:prstGeom>
        </p:spPr>
      </p:pic>
      <p:sp>
        <p:nvSpPr>
          <p:cNvPr id="5" name="TextBox 4">
            <a:extLst>
              <a:ext uri="{FF2B5EF4-FFF2-40B4-BE49-F238E27FC236}">
                <a16:creationId xmlns:a16="http://schemas.microsoft.com/office/drawing/2014/main" id="{9EE69782-5C51-1347-8BA1-5F2C7BA76025}"/>
              </a:ext>
            </a:extLst>
          </p:cNvPr>
          <p:cNvSpPr txBox="1"/>
          <p:nvPr/>
        </p:nvSpPr>
        <p:spPr>
          <a:xfrm>
            <a:off x="6002503" y="2398743"/>
            <a:ext cx="5815123" cy="4459255"/>
          </a:xfrm>
        </p:spPr>
        <p:txBody>
          <a:bodyPr vert="horz" lIns="91440" tIns="45720" rIns="91440" bIns="45720" rtlCol="0">
            <a:normAutofit/>
          </a:bodyPr>
          <a:lstStyle/>
          <a:p>
            <a:r>
              <a:rPr lang="en-GB" b="1" dirty="0">
                <a:latin typeface="+mj-lt"/>
              </a:rPr>
              <a:t>The main advantage of out wintering on moorland is their ability to digest poor quality forage that has oxidised and is chocking regrowth. Purple moor-grass is a good example of an invasive grass Highlanders will remove during winter grazing.</a:t>
            </a:r>
            <a:endParaRPr lang="en-GB" dirty="0">
              <a:latin typeface="+mj-lt"/>
            </a:endParaRPr>
          </a:p>
          <a:p>
            <a:r>
              <a:rPr lang="en-GB" b="1" dirty="0">
                <a:latin typeface="+mj-lt"/>
              </a:rPr>
              <a:t> </a:t>
            </a:r>
            <a:endParaRPr lang="en-GB" dirty="0">
              <a:latin typeface="+mj-lt"/>
            </a:endParaRPr>
          </a:p>
          <a:p>
            <a:pPr>
              <a:spcAft>
                <a:spcPts val="600"/>
              </a:spcAft>
              <a:buSzPct val="70000"/>
            </a:pPr>
            <a:r>
              <a:rPr lang="en-GB" b="1" dirty="0">
                <a:latin typeface="+mj-lt"/>
              </a:rPr>
              <a:t>During feeding, the cattle will tramp out the area, increasing soil organic matter and leaving small areas of soil exposed allowing germination of heather seed. </a:t>
            </a:r>
          </a:p>
          <a:p>
            <a:pPr>
              <a:spcAft>
                <a:spcPts val="600"/>
              </a:spcAft>
              <a:buSzPct val="70000"/>
            </a:pPr>
            <a:endParaRPr lang="en-GB" b="1" dirty="0">
              <a:latin typeface="+mj-lt"/>
            </a:endParaRPr>
          </a:p>
          <a:p>
            <a:pPr>
              <a:spcAft>
                <a:spcPts val="600"/>
              </a:spcAft>
              <a:buSzPct val="70000"/>
            </a:pPr>
            <a:r>
              <a:rPr lang="en-GB" b="1" dirty="0">
                <a:latin typeface="+mj-lt"/>
              </a:rPr>
              <a:t>The same feeding area should not be reused during the same season to allow rest and regeneration.</a:t>
            </a:r>
            <a:endParaRPr lang="en-GB" dirty="0">
              <a:latin typeface="+mj-lt"/>
            </a:endParaRPr>
          </a:p>
          <a:p>
            <a:pPr indent="-228600">
              <a:spcAft>
                <a:spcPts val="600"/>
              </a:spcAft>
              <a:buSzPct val="70000"/>
              <a:buFont typeface="Arial" panose="020B0604020202020204" pitchFamily="34" charset="0"/>
              <a:buChar char="•"/>
            </a:pPr>
            <a:endParaRPr lang="en-US" i="1" dirty="0">
              <a:solidFill>
                <a:schemeClr val="tx2"/>
              </a:solidFill>
              <a:effectLst/>
              <a:latin typeface="+mj-lt"/>
            </a:endParaRPr>
          </a:p>
        </p:txBody>
      </p:sp>
      <p:sp>
        <p:nvSpPr>
          <p:cNvPr id="8" name="TextBox 7">
            <a:extLst>
              <a:ext uri="{FF2B5EF4-FFF2-40B4-BE49-F238E27FC236}">
                <a16:creationId xmlns:a16="http://schemas.microsoft.com/office/drawing/2014/main" id="{18140B55-44EB-0241-ABEB-65DC7680A134}"/>
              </a:ext>
            </a:extLst>
          </p:cNvPr>
          <p:cNvSpPr txBox="1"/>
          <p:nvPr/>
        </p:nvSpPr>
        <p:spPr>
          <a:xfrm>
            <a:off x="6002503" y="745436"/>
            <a:ext cx="4482547" cy="1446550"/>
          </a:xfrm>
          <a:prstGeom prst="rect">
            <a:avLst/>
          </a:prstGeom>
          <a:noFill/>
        </p:spPr>
        <p:txBody>
          <a:bodyPr wrap="square" rtlCol="0">
            <a:spAutoFit/>
          </a:bodyPr>
          <a:lstStyle/>
          <a:p>
            <a:r>
              <a:rPr lang="en-US" sz="4400" dirty="0">
                <a:latin typeface="+mj-lt"/>
              </a:rPr>
              <a:t>DIRT TO SOIL &amp; BIODIVERSITY</a:t>
            </a:r>
          </a:p>
        </p:txBody>
      </p:sp>
      <p:pic>
        <p:nvPicPr>
          <p:cNvPr id="9" name="Picture 8" descr="Text&#10;&#10;Description automatically generated">
            <a:extLst>
              <a:ext uri="{FF2B5EF4-FFF2-40B4-BE49-F238E27FC236}">
                <a16:creationId xmlns:a16="http://schemas.microsoft.com/office/drawing/2014/main" id="{2E0C4B97-6D54-0448-9F18-C9B3F111B6D4}"/>
              </a:ext>
            </a:extLst>
          </p:cNvPr>
          <p:cNvPicPr>
            <a:picLocks noChangeAspect="1"/>
          </p:cNvPicPr>
          <p:nvPr/>
        </p:nvPicPr>
        <p:blipFill>
          <a:blip r:embed="rId4"/>
          <a:stretch>
            <a:fillRect/>
          </a:stretch>
        </p:blipFill>
        <p:spPr>
          <a:xfrm>
            <a:off x="778935" y="208080"/>
            <a:ext cx="3852331" cy="2778549"/>
          </a:xfrm>
          <a:prstGeom prst="rect">
            <a:avLst/>
          </a:prstGeom>
        </p:spPr>
      </p:pic>
    </p:spTree>
    <p:extLst>
      <p:ext uri="{BB962C8B-B14F-4D97-AF65-F5344CB8AC3E}">
        <p14:creationId xmlns:p14="http://schemas.microsoft.com/office/powerpoint/2010/main" val="4267545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C4D50C41-5487-4C6D-B233-2DC613D05C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C2794E3E-966D-43D0-B426-D33988B92C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0767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8140B55-44EB-0241-ABEB-65DC7680A134}"/>
              </a:ext>
            </a:extLst>
          </p:cNvPr>
          <p:cNvSpPr txBox="1"/>
          <p:nvPr/>
        </p:nvSpPr>
        <p:spPr>
          <a:xfrm>
            <a:off x="187569" y="685800"/>
            <a:ext cx="3399693" cy="5486400"/>
          </a:xfrm>
        </p:spPr>
        <p:txBody>
          <a:bodyPr vert="horz" lIns="91440" tIns="45720" rIns="91440" bIns="45720" rtlCol="0" anchor="ctr">
            <a:normAutofit/>
          </a:bodyPr>
          <a:lstStyle/>
          <a:p>
            <a:pPr algn="ctr">
              <a:lnSpc>
                <a:spcPct val="90000"/>
              </a:lnSpc>
              <a:spcBef>
                <a:spcPct val="0"/>
              </a:spcBef>
              <a:spcAft>
                <a:spcPts val="600"/>
              </a:spcAft>
            </a:pPr>
            <a:r>
              <a:rPr lang="en-US" sz="3200" kern="1200" cap="all" spc="300" baseline="0" dirty="0">
                <a:solidFill>
                  <a:schemeClr val="tx2"/>
                </a:solidFill>
                <a:latin typeface="+mj-lt"/>
                <a:ea typeface="+mj-ea"/>
                <a:cs typeface="+mj-cs"/>
              </a:rPr>
              <a:t>WHAT ARE THE ADVANTAGES?</a:t>
            </a:r>
          </a:p>
        </p:txBody>
      </p:sp>
      <p:sp>
        <p:nvSpPr>
          <p:cNvPr id="5" name="TextBox 4">
            <a:extLst>
              <a:ext uri="{FF2B5EF4-FFF2-40B4-BE49-F238E27FC236}">
                <a16:creationId xmlns:a16="http://schemas.microsoft.com/office/drawing/2014/main" id="{9EE69782-5C51-1347-8BA1-5F2C7BA76025}"/>
              </a:ext>
            </a:extLst>
          </p:cNvPr>
          <p:cNvSpPr txBox="1"/>
          <p:nvPr/>
        </p:nvSpPr>
        <p:spPr>
          <a:xfrm>
            <a:off x="4724400" y="2947386"/>
            <a:ext cx="6951785" cy="3711321"/>
          </a:xfrm>
        </p:spPr>
        <p:txBody>
          <a:bodyPr vert="horz" lIns="91440" tIns="45720" rIns="91440" bIns="45720" rtlCol="0">
            <a:normAutofit fontScale="92500" lnSpcReduction="20000"/>
          </a:bodyPr>
          <a:lstStyle/>
          <a:p>
            <a:pPr marL="285750" lvl="0" indent="-228600">
              <a:lnSpc>
                <a:spcPct val="90000"/>
              </a:lnSpc>
              <a:buSzPct val="70000"/>
              <a:buFont typeface="Arial" panose="020B0604020202020204" pitchFamily="34" charset="0"/>
              <a:buChar char="•"/>
            </a:pPr>
            <a:r>
              <a:rPr lang="en-US" sz="2000" b="1" dirty="0">
                <a:solidFill>
                  <a:schemeClr val="tx2"/>
                </a:solidFill>
                <a:latin typeface="+mj-lt"/>
              </a:rPr>
              <a:t>Plant biodiversity will improve resulting in better water penetration, which will, in turn, improve runoff and water quality.</a:t>
            </a:r>
          </a:p>
          <a:p>
            <a:pPr marL="285750" lvl="0" indent="-228600">
              <a:lnSpc>
                <a:spcPct val="90000"/>
              </a:lnSpc>
              <a:buSzPct val="70000"/>
              <a:buFont typeface="Arial" panose="020B0604020202020204" pitchFamily="34" charset="0"/>
              <a:buChar char="•"/>
            </a:pPr>
            <a:endParaRPr lang="en-US" sz="2000" dirty="0">
              <a:solidFill>
                <a:schemeClr val="tx2"/>
              </a:solidFill>
              <a:latin typeface="+mj-lt"/>
            </a:endParaRPr>
          </a:p>
          <a:p>
            <a:pPr marL="285750" lvl="0" indent="-228600">
              <a:lnSpc>
                <a:spcPct val="90000"/>
              </a:lnSpc>
              <a:buSzPct val="70000"/>
              <a:buFont typeface="Arial" panose="020B0604020202020204" pitchFamily="34" charset="0"/>
              <a:buChar char="•"/>
            </a:pPr>
            <a:r>
              <a:rPr lang="en-US" sz="2000" b="1" dirty="0">
                <a:solidFill>
                  <a:schemeClr val="tx2"/>
                </a:solidFill>
                <a:latin typeface="+mj-lt"/>
              </a:rPr>
              <a:t>Cattle dung provides winter feed for microbes, fungi, soil bacteria and worms providing continuous, all the year round, food for the life cycle right up to the birds of prey.</a:t>
            </a:r>
          </a:p>
          <a:p>
            <a:pPr marL="285750" lvl="0" indent="-228600">
              <a:lnSpc>
                <a:spcPct val="90000"/>
              </a:lnSpc>
              <a:buSzPct val="70000"/>
              <a:buFont typeface="Arial" panose="020B0604020202020204" pitchFamily="34" charset="0"/>
              <a:buChar char="•"/>
            </a:pPr>
            <a:endParaRPr lang="en-US" sz="2000" dirty="0">
              <a:solidFill>
                <a:schemeClr val="tx2"/>
              </a:solidFill>
              <a:latin typeface="+mj-lt"/>
            </a:endParaRPr>
          </a:p>
          <a:p>
            <a:pPr marL="285750" lvl="0" indent="-228600">
              <a:lnSpc>
                <a:spcPct val="90000"/>
              </a:lnSpc>
              <a:buSzPct val="70000"/>
              <a:buFont typeface="Arial" panose="020B0604020202020204" pitchFamily="34" charset="0"/>
              <a:buChar char="•"/>
            </a:pPr>
            <a:r>
              <a:rPr lang="en-US" sz="2000" b="1" dirty="0">
                <a:solidFill>
                  <a:schemeClr val="tx2"/>
                </a:solidFill>
                <a:latin typeface="+mj-lt"/>
              </a:rPr>
              <a:t>Spring grasses will be greener with greater diversity providing a better habitat for both sheep and birds.</a:t>
            </a:r>
          </a:p>
          <a:p>
            <a:pPr marL="285750" lvl="0" indent="-228600">
              <a:lnSpc>
                <a:spcPct val="90000"/>
              </a:lnSpc>
              <a:buSzPct val="70000"/>
              <a:buFont typeface="Arial" panose="020B0604020202020204" pitchFamily="34" charset="0"/>
              <a:buChar char="•"/>
            </a:pPr>
            <a:endParaRPr lang="en-US" sz="2000" dirty="0">
              <a:solidFill>
                <a:schemeClr val="tx2"/>
              </a:solidFill>
              <a:latin typeface="+mj-lt"/>
            </a:endParaRPr>
          </a:p>
          <a:p>
            <a:pPr marL="285750" lvl="0" indent="-228600">
              <a:lnSpc>
                <a:spcPct val="90000"/>
              </a:lnSpc>
              <a:buSzPct val="70000"/>
              <a:buFont typeface="Arial" panose="020B0604020202020204" pitchFamily="34" charset="0"/>
              <a:buChar char="•"/>
            </a:pPr>
            <a:r>
              <a:rPr lang="en-US" sz="2000" b="1" dirty="0">
                <a:solidFill>
                  <a:schemeClr val="tx2"/>
                </a:solidFill>
                <a:latin typeface="+mj-lt"/>
              </a:rPr>
              <a:t>Risk of wildfire will be reduced by the removal of oxidized grasses.</a:t>
            </a:r>
          </a:p>
          <a:p>
            <a:pPr marL="285750" lvl="0" indent="-228600">
              <a:lnSpc>
                <a:spcPct val="90000"/>
              </a:lnSpc>
              <a:buSzPct val="70000"/>
              <a:buFont typeface="Arial" panose="020B0604020202020204" pitchFamily="34" charset="0"/>
              <a:buChar char="•"/>
            </a:pPr>
            <a:endParaRPr lang="en-US" sz="2000" dirty="0">
              <a:solidFill>
                <a:schemeClr val="tx2"/>
              </a:solidFill>
              <a:latin typeface="+mj-lt"/>
            </a:endParaRPr>
          </a:p>
          <a:p>
            <a:pPr marL="285750" lvl="0" indent="-228600">
              <a:lnSpc>
                <a:spcPct val="90000"/>
              </a:lnSpc>
              <a:buSzPct val="70000"/>
              <a:buFont typeface="Arial" panose="020B0604020202020204" pitchFamily="34" charset="0"/>
              <a:buChar char="•"/>
            </a:pPr>
            <a:r>
              <a:rPr lang="en-US" sz="2000" b="1" dirty="0">
                <a:solidFill>
                  <a:schemeClr val="tx2"/>
                </a:solidFill>
                <a:latin typeface="+mj-lt"/>
              </a:rPr>
              <a:t>Requirement for muir burning is reduced as cattle will lie on rank heather to gain a “dry bed” crushing the plants to allow younger heather to prosper.</a:t>
            </a:r>
            <a:endParaRPr lang="en-US" sz="2000" dirty="0">
              <a:solidFill>
                <a:schemeClr val="tx2"/>
              </a:solidFill>
              <a:latin typeface="+mj-lt"/>
            </a:endParaRPr>
          </a:p>
          <a:p>
            <a:pPr indent="-228600" algn="ctr">
              <a:lnSpc>
                <a:spcPct val="90000"/>
              </a:lnSpc>
              <a:spcAft>
                <a:spcPts val="600"/>
              </a:spcAft>
              <a:buSzPct val="70000"/>
              <a:buFont typeface="Arial" panose="020B0604020202020204" pitchFamily="34" charset="0"/>
              <a:buChar char="•"/>
            </a:pPr>
            <a:endParaRPr lang="en-US" sz="2000" i="1" dirty="0">
              <a:solidFill>
                <a:schemeClr val="tx2"/>
              </a:solidFill>
              <a:effectLst/>
              <a:latin typeface="+mj-lt"/>
            </a:endParaRPr>
          </a:p>
        </p:txBody>
      </p:sp>
      <p:pic>
        <p:nvPicPr>
          <p:cNvPr id="3" name="Picture 2" descr="A herd of cattle grazing&#10;&#10;Description automatically generated with low confidence">
            <a:extLst>
              <a:ext uri="{FF2B5EF4-FFF2-40B4-BE49-F238E27FC236}">
                <a16:creationId xmlns:a16="http://schemas.microsoft.com/office/drawing/2014/main" id="{76CAF258-2F91-7043-9345-C658A4F31032}"/>
              </a:ext>
            </a:extLst>
          </p:cNvPr>
          <p:cNvPicPr>
            <a:picLocks noChangeAspect="1"/>
          </p:cNvPicPr>
          <p:nvPr/>
        </p:nvPicPr>
        <p:blipFill>
          <a:blip r:embed="rId3"/>
          <a:stretch>
            <a:fillRect/>
          </a:stretch>
        </p:blipFill>
        <p:spPr>
          <a:xfrm>
            <a:off x="6326067" y="199293"/>
            <a:ext cx="3814396" cy="2542930"/>
          </a:xfrm>
          <a:prstGeom prst="rect">
            <a:avLst/>
          </a:prstGeom>
        </p:spPr>
      </p:pic>
    </p:spTree>
    <p:extLst>
      <p:ext uri="{BB962C8B-B14F-4D97-AF65-F5344CB8AC3E}">
        <p14:creationId xmlns:p14="http://schemas.microsoft.com/office/powerpoint/2010/main" val="2547971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AF4EC3E8-B81D-9647-B945-F1F12A5991BF}"/>
              </a:ext>
            </a:extLst>
          </p:cNvPr>
          <p:cNvPicPr>
            <a:picLocks noChangeAspect="1"/>
          </p:cNvPicPr>
          <p:nvPr/>
        </p:nvPicPr>
        <p:blipFill>
          <a:blip r:embed="rId3"/>
          <a:stretch>
            <a:fillRect/>
          </a:stretch>
        </p:blipFill>
        <p:spPr>
          <a:xfrm>
            <a:off x="1683835" y="187675"/>
            <a:ext cx="8987897" cy="6482650"/>
          </a:xfrm>
          <a:prstGeom prst="rect">
            <a:avLst/>
          </a:prstGeom>
        </p:spPr>
      </p:pic>
    </p:spTree>
    <p:extLst>
      <p:ext uri="{BB962C8B-B14F-4D97-AF65-F5344CB8AC3E}">
        <p14:creationId xmlns:p14="http://schemas.microsoft.com/office/powerpoint/2010/main" val="1319226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F04D8E-CF01-FF4E-9B02-6717955DC607}"/>
              </a:ext>
            </a:extLst>
          </p:cNvPr>
          <p:cNvPicPr>
            <a:picLocks noChangeAspect="1"/>
          </p:cNvPicPr>
          <p:nvPr/>
        </p:nvPicPr>
        <p:blipFill>
          <a:blip r:embed="rId3"/>
          <a:stretch>
            <a:fillRect/>
          </a:stretch>
        </p:blipFill>
        <p:spPr>
          <a:xfrm>
            <a:off x="1763967" y="1290448"/>
            <a:ext cx="4140200" cy="4140200"/>
          </a:xfrm>
          <a:prstGeom prst="rect">
            <a:avLst/>
          </a:prstGeom>
        </p:spPr>
      </p:pic>
      <p:pic>
        <p:nvPicPr>
          <p:cNvPr id="3" name="Picture 2">
            <a:extLst>
              <a:ext uri="{FF2B5EF4-FFF2-40B4-BE49-F238E27FC236}">
                <a16:creationId xmlns:a16="http://schemas.microsoft.com/office/drawing/2014/main" id="{9199B2EF-8B5A-9B4E-B53B-FEB687D212DB}"/>
              </a:ext>
            </a:extLst>
          </p:cNvPr>
          <p:cNvPicPr>
            <a:picLocks noChangeAspect="1"/>
          </p:cNvPicPr>
          <p:nvPr/>
        </p:nvPicPr>
        <p:blipFill>
          <a:blip r:embed="rId4"/>
          <a:stretch>
            <a:fillRect/>
          </a:stretch>
        </p:blipFill>
        <p:spPr>
          <a:xfrm>
            <a:off x="6945127" y="1290448"/>
            <a:ext cx="2748520" cy="4137882"/>
          </a:xfrm>
          <a:prstGeom prst="rect">
            <a:avLst/>
          </a:prstGeom>
        </p:spPr>
      </p:pic>
      <p:sp>
        <p:nvSpPr>
          <p:cNvPr id="4" name="TextBox 3">
            <a:extLst>
              <a:ext uri="{FF2B5EF4-FFF2-40B4-BE49-F238E27FC236}">
                <a16:creationId xmlns:a16="http://schemas.microsoft.com/office/drawing/2014/main" id="{C1FC8BA7-121F-1049-922A-40C3DD585D77}"/>
              </a:ext>
            </a:extLst>
          </p:cNvPr>
          <p:cNvSpPr txBox="1"/>
          <p:nvPr/>
        </p:nvSpPr>
        <p:spPr>
          <a:xfrm>
            <a:off x="2980267" y="485422"/>
            <a:ext cx="6299200" cy="584775"/>
          </a:xfrm>
          <a:prstGeom prst="rect">
            <a:avLst/>
          </a:prstGeom>
          <a:noFill/>
        </p:spPr>
        <p:txBody>
          <a:bodyPr wrap="square" rtlCol="0">
            <a:spAutoFit/>
          </a:bodyPr>
          <a:lstStyle/>
          <a:p>
            <a:r>
              <a:rPr lang="en-US" sz="3200" dirty="0">
                <a:latin typeface="+mj-lt"/>
              </a:rPr>
              <a:t>Some resources I have found helpful</a:t>
            </a:r>
          </a:p>
        </p:txBody>
      </p:sp>
      <p:sp>
        <p:nvSpPr>
          <p:cNvPr id="5" name="TextBox 4">
            <a:extLst>
              <a:ext uri="{FF2B5EF4-FFF2-40B4-BE49-F238E27FC236}">
                <a16:creationId xmlns:a16="http://schemas.microsoft.com/office/drawing/2014/main" id="{B8810206-E045-7942-AA18-249BB45109C0}"/>
              </a:ext>
            </a:extLst>
          </p:cNvPr>
          <p:cNvSpPr txBox="1"/>
          <p:nvPr/>
        </p:nvSpPr>
        <p:spPr>
          <a:xfrm>
            <a:off x="3191247" y="5937956"/>
            <a:ext cx="6502400" cy="523220"/>
          </a:xfrm>
          <a:prstGeom prst="rect">
            <a:avLst/>
          </a:prstGeom>
          <a:noFill/>
        </p:spPr>
        <p:txBody>
          <a:bodyPr wrap="square" rtlCol="0">
            <a:spAutoFit/>
          </a:bodyPr>
          <a:lstStyle/>
          <a:p>
            <a:r>
              <a:rPr lang="en-US" sz="2800" dirty="0"/>
              <a:t>Thank you for joining us at </a:t>
            </a:r>
            <a:r>
              <a:rPr lang="en-US" sz="2800" dirty="0" err="1"/>
              <a:t>Lukeston</a:t>
            </a:r>
            <a:r>
              <a:rPr lang="en-US" sz="2800" dirty="0"/>
              <a:t>!</a:t>
            </a:r>
          </a:p>
        </p:txBody>
      </p:sp>
    </p:spTree>
    <p:extLst>
      <p:ext uri="{BB962C8B-B14F-4D97-AF65-F5344CB8AC3E}">
        <p14:creationId xmlns:p14="http://schemas.microsoft.com/office/powerpoint/2010/main" val="2217736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EE8294-4110-44EB-8577-6CA8DF797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C45E44A-48F0-452E-94AB-C02C0355C6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76700" y="685800"/>
            <a:ext cx="7429500"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E234C46-F843-204C-9282-821CC8A2A0CB}"/>
              </a:ext>
            </a:extLst>
          </p:cNvPr>
          <p:cNvSpPr>
            <a:spLocks noGrp="1"/>
          </p:cNvSpPr>
          <p:nvPr>
            <p:ph type="title"/>
          </p:nvPr>
        </p:nvSpPr>
        <p:spPr>
          <a:xfrm>
            <a:off x="4743450" y="1101475"/>
            <a:ext cx="6096000" cy="1034463"/>
          </a:xfrm>
        </p:spPr>
        <p:txBody>
          <a:bodyPr>
            <a:normAutofit fontScale="90000"/>
          </a:bodyPr>
          <a:lstStyle/>
          <a:p>
            <a:pPr algn="ctr"/>
            <a:r>
              <a:rPr lang="en-US" sz="3600" b="1" dirty="0"/>
              <a:t>AIM</a:t>
            </a:r>
            <a:br>
              <a:rPr lang="en-US" sz="2000" b="1" dirty="0"/>
            </a:br>
            <a:br>
              <a:rPr lang="en-US" sz="2000" dirty="0"/>
            </a:br>
            <a:r>
              <a:rPr lang="en-US" sz="2000" dirty="0"/>
              <a:t>Same aim, different strategy for different ground</a:t>
            </a:r>
          </a:p>
        </p:txBody>
      </p:sp>
      <p:pic>
        <p:nvPicPr>
          <p:cNvPr id="7" name="Picture 6" descr="Cross section of young plant and roots">
            <a:extLst>
              <a:ext uri="{FF2B5EF4-FFF2-40B4-BE49-F238E27FC236}">
                <a16:creationId xmlns:a16="http://schemas.microsoft.com/office/drawing/2014/main" id="{D23C0F1B-8F15-4EF5-B668-A721F81A359E}"/>
              </a:ext>
            </a:extLst>
          </p:cNvPr>
          <p:cNvPicPr>
            <a:picLocks noChangeAspect="1"/>
          </p:cNvPicPr>
          <p:nvPr/>
        </p:nvPicPr>
        <p:blipFill rotWithShape="1">
          <a:blip r:embed="rId3"/>
          <a:srcRect l="53812" r="10835"/>
          <a:stretch/>
        </p:blipFill>
        <p:spPr>
          <a:xfrm>
            <a:off x="1" y="10"/>
            <a:ext cx="3390899" cy="6857990"/>
          </a:xfrm>
          <a:prstGeom prst="rect">
            <a:avLst/>
          </a:prstGeom>
        </p:spPr>
      </p:pic>
      <p:sp>
        <p:nvSpPr>
          <p:cNvPr id="5" name="Content Placeholder 4">
            <a:extLst>
              <a:ext uri="{FF2B5EF4-FFF2-40B4-BE49-F238E27FC236}">
                <a16:creationId xmlns:a16="http://schemas.microsoft.com/office/drawing/2014/main" id="{F528007F-908D-4745-9B8A-EA58C8FD2C77}"/>
              </a:ext>
            </a:extLst>
          </p:cNvPr>
          <p:cNvSpPr>
            <a:spLocks noGrp="1"/>
          </p:cNvSpPr>
          <p:nvPr>
            <p:ph idx="1"/>
          </p:nvPr>
        </p:nvSpPr>
        <p:spPr>
          <a:xfrm>
            <a:off x="4667833" y="2551613"/>
            <a:ext cx="6247233" cy="3535585"/>
          </a:xfrm>
        </p:spPr>
        <p:txBody>
          <a:bodyPr>
            <a:normAutofit/>
          </a:bodyPr>
          <a:lstStyle/>
          <a:p>
            <a:pPr marL="0" indent="0">
              <a:buNone/>
            </a:pPr>
            <a:r>
              <a:rPr lang="en-US" b="1" dirty="0"/>
              <a:t>Increase organic matter</a:t>
            </a:r>
          </a:p>
          <a:p>
            <a:pPr lvl="1"/>
            <a:r>
              <a:rPr lang="en-US" sz="2400" dirty="0"/>
              <a:t>Improve soil quality (dirt to soil)</a:t>
            </a:r>
          </a:p>
          <a:p>
            <a:pPr lvl="1"/>
            <a:r>
              <a:rPr lang="en-US" sz="2400" dirty="0"/>
              <a:t>Capture carbon</a:t>
            </a:r>
          </a:p>
          <a:p>
            <a:pPr lvl="1"/>
            <a:r>
              <a:rPr lang="en-US" sz="2400" dirty="0"/>
              <a:t>Absorb and retain water – reduce run-off and erosion</a:t>
            </a:r>
          </a:p>
          <a:p>
            <a:pPr lvl="1"/>
            <a:r>
              <a:rPr lang="en-US" sz="2400" dirty="0"/>
              <a:t>Improve biodiversity</a:t>
            </a:r>
          </a:p>
          <a:p>
            <a:pPr marL="457200" lvl="1" indent="0">
              <a:buNone/>
            </a:pPr>
            <a:endParaRPr lang="en-US" dirty="0"/>
          </a:p>
          <a:p>
            <a:pPr marL="457200" lvl="1" indent="0">
              <a:buNone/>
            </a:pPr>
            <a:endParaRPr lang="en-US" dirty="0"/>
          </a:p>
          <a:p>
            <a:pPr marL="457200" lvl="1" indent="0">
              <a:buNone/>
            </a:pPr>
            <a:endParaRPr lang="en-US" dirty="0"/>
          </a:p>
          <a:p>
            <a:pPr lvl="1"/>
            <a:endParaRPr lang="en-US" dirty="0"/>
          </a:p>
        </p:txBody>
      </p:sp>
    </p:spTree>
    <p:extLst>
      <p:ext uri="{BB962C8B-B14F-4D97-AF65-F5344CB8AC3E}">
        <p14:creationId xmlns:p14="http://schemas.microsoft.com/office/powerpoint/2010/main" val="1585156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BD1C247-1E5B-4399-87F8-31C532F0A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3F0F311-CB15-4C1D-937F-8DBB429D8E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960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Rectangle 35">
            <a:extLst>
              <a:ext uri="{FF2B5EF4-FFF2-40B4-BE49-F238E27FC236}">
                <a16:creationId xmlns:a16="http://schemas.microsoft.com/office/drawing/2014/main" id="{E6F70DE8-A2A4-4336-A602-73036FED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4724400"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983C70-1A6B-294D-A6E4-9B5C046C021D}"/>
              </a:ext>
            </a:extLst>
          </p:cNvPr>
          <p:cNvSpPr>
            <a:spLocks noGrp="1"/>
          </p:cNvSpPr>
          <p:nvPr>
            <p:ph type="title"/>
          </p:nvPr>
        </p:nvSpPr>
        <p:spPr>
          <a:xfrm>
            <a:off x="1157027" y="1371600"/>
            <a:ext cx="3702052" cy="4114800"/>
          </a:xfrm>
        </p:spPr>
        <p:txBody>
          <a:bodyPr vert="horz" lIns="91440" tIns="45720" rIns="91440" bIns="45720" rtlCol="0" anchor="ctr">
            <a:normAutofit/>
          </a:bodyPr>
          <a:lstStyle/>
          <a:p>
            <a:pPr algn="ctr"/>
            <a:br>
              <a:rPr lang="en-US" cap="all" spc="300" dirty="0"/>
            </a:br>
            <a:r>
              <a:rPr lang="en-US" cap="all" spc="300" dirty="0"/>
              <a:t>regenerative agriculture</a:t>
            </a:r>
            <a:br>
              <a:rPr lang="en-US" cap="all" spc="300" dirty="0"/>
            </a:br>
            <a:br>
              <a:rPr lang="en-US" cap="all" spc="300" dirty="0"/>
            </a:br>
            <a:r>
              <a:rPr lang="en-US" i="1" dirty="0">
                <a:solidFill>
                  <a:schemeClr val="bg1">
                    <a:lumMod val="50000"/>
                  </a:schemeClr>
                </a:solidFill>
              </a:rPr>
              <a:t>Strategies for dirt to soil and carbon capture</a:t>
            </a:r>
            <a:br>
              <a:rPr lang="en-US" dirty="0">
                <a:solidFill>
                  <a:schemeClr val="bg1">
                    <a:lumMod val="50000"/>
                  </a:schemeClr>
                </a:solidFill>
              </a:rPr>
            </a:br>
            <a:br>
              <a:rPr lang="en-US" cap="all" spc="300" dirty="0"/>
            </a:br>
            <a:br>
              <a:rPr lang="en-US" cap="all" spc="300" dirty="0"/>
            </a:br>
            <a:endParaRPr lang="en-US" cap="all" spc="300" dirty="0"/>
          </a:p>
        </p:txBody>
      </p:sp>
      <p:sp>
        <p:nvSpPr>
          <p:cNvPr id="38" name="Rectangle 37">
            <a:extLst>
              <a:ext uri="{FF2B5EF4-FFF2-40B4-BE49-F238E27FC236}">
                <a16:creationId xmlns:a16="http://schemas.microsoft.com/office/drawing/2014/main" id="{0BC37474-18AF-4624-880A-2ACF6A6507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D02F99D-F4B0-944B-80DA-03BBA5EA2660}"/>
              </a:ext>
            </a:extLst>
          </p:cNvPr>
          <p:cNvSpPr txBox="1"/>
          <p:nvPr/>
        </p:nvSpPr>
        <p:spPr>
          <a:xfrm>
            <a:off x="6452909" y="5599040"/>
            <a:ext cx="5374656" cy="1495014"/>
          </a:xfrm>
        </p:spPr>
        <p:txBody>
          <a:bodyPr vert="horz" lIns="91440" tIns="45720" rIns="91440" bIns="45720" rtlCol="0" anchor="ctr">
            <a:normAutofit/>
          </a:bodyPr>
          <a:lstStyle/>
          <a:p>
            <a:pPr>
              <a:spcAft>
                <a:spcPts val="600"/>
              </a:spcAft>
              <a:buSzPct val="70000"/>
            </a:pPr>
            <a:endParaRPr lang="en-US" b="1" dirty="0">
              <a:solidFill>
                <a:schemeClr val="tx2"/>
              </a:solidFill>
              <a:effectLst/>
              <a:latin typeface="+mj-lt"/>
            </a:endParaRPr>
          </a:p>
        </p:txBody>
      </p:sp>
      <p:sp>
        <p:nvSpPr>
          <p:cNvPr id="26" name="TextBox 25">
            <a:extLst>
              <a:ext uri="{FF2B5EF4-FFF2-40B4-BE49-F238E27FC236}">
                <a16:creationId xmlns:a16="http://schemas.microsoft.com/office/drawing/2014/main" id="{89DBA67B-0BE9-0E4F-AF2C-0A04DC5D743B}"/>
              </a:ext>
            </a:extLst>
          </p:cNvPr>
          <p:cNvSpPr txBox="1"/>
          <p:nvPr/>
        </p:nvSpPr>
        <p:spPr>
          <a:xfrm>
            <a:off x="6355334" y="1363890"/>
            <a:ext cx="5577332" cy="1200329"/>
          </a:xfrm>
          <a:prstGeom prst="rect">
            <a:avLst/>
          </a:prstGeom>
          <a:noFill/>
        </p:spPr>
        <p:txBody>
          <a:bodyPr wrap="square">
            <a:spAutoFit/>
          </a:bodyPr>
          <a:lstStyle/>
          <a:p>
            <a:r>
              <a:rPr lang="en-GB" sz="2400" dirty="0">
                <a:effectLst/>
                <a:latin typeface="Cambria" panose="02040503050406030204" pitchFamily="18" charset="0"/>
                <a:ea typeface="MS Mincho" panose="02020609040205080304" pitchFamily="49" charset="-128"/>
                <a:cs typeface="Times New Roman" panose="02020603050405020304" pitchFamily="18" charset="0"/>
              </a:rPr>
              <a:t>Different management practices for different ground (multi-species/trees/grass/etc). </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30" name="TextBox 29">
            <a:extLst>
              <a:ext uri="{FF2B5EF4-FFF2-40B4-BE49-F238E27FC236}">
                <a16:creationId xmlns:a16="http://schemas.microsoft.com/office/drawing/2014/main" id="{3846F258-C839-644F-8051-F9D90B7925E1}"/>
              </a:ext>
            </a:extLst>
          </p:cNvPr>
          <p:cNvSpPr txBox="1"/>
          <p:nvPr/>
        </p:nvSpPr>
        <p:spPr>
          <a:xfrm>
            <a:off x="6347808" y="2669615"/>
            <a:ext cx="5479757" cy="1938992"/>
          </a:xfrm>
          <a:prstGeom prst="rect">
            <a:avLst/>
          </a:prstGeom>
          <a:noFill/>
        </p:spPr>
        <p:txBody>
          <a:bodyPr wrap="square">
            <a:spAutoFit/>
          </a:bodyPr>
          <a:lstStyle/>
          <a:p>
            <a:r>
              <a:rPr lang="en-GB" sz="2400" b="1" dirty="0">
                <a:effectLst/>
                <a:latin typeface="Cambria" panose="02040503050406030204" pitchFamily="18" charset="0"/>
                <a:ea typeface="MS Mincho" panose="02020609040205080304" pitchFamily="49" charset="-128"/>
                <a:cs typeface="Times New Roman" panose="02020603050405020304" pitchFamily="18" charset="0"/>
              </a:rPr>
              <a:t>For every 1% we can increase organic matter in our soil we will capture 10 tons of carbon per acre and retain twenty five thousand gallons of water per acre.</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33" name="TextBox 32">
            <a:extLst>
              <a:ext uri="{FF2B5EF4-FFF2-40B4-BE49-F238E27FC236}">
                <a16:creationId xmlns:a16="http://schemas.microsoft.com/office/drawing/2014/main" id="{8A8C1E02-712D-1C46-8792-ED0044271CA2}"/>
              </a:ext>
            </a:extLst>
          </p:cNvPr>
          <p:cNvSpPr txBox="1"/>
          <p:nvPr/>
        </p:nvSpPr>
        <p:spPr>
          <a:xfrm>
            <a:off x="6332144" y="4790772"/>
            <a:ext cx="5495421" cy="1938992"/>
          </a:xfrm>
          <a:prstGeom prst="rect">
            <a:avLst/>
          </a:prstGeom>
          <a:noFill/>
        </p:spPr>
        <p:txBody>
          <a:bodyPr wrap="square">
            <a:spAutoFit/>
          </a:bodyPr>
          <a:lstStyle/>
          <a:p>
            <a:pPr>
              <a:spcAft>
                <a:spcPts val="600"/>
              </a:spcAft>
            </a:pPr>
            <a:r>
              <a:rPr lang="en-GB" sz="2400" dirty="0">
                <a:effectLst/>
                <a:latin typeface="Cambria" panose="02040503050406030204" pitchFamily="18" charset="0"/>
                <a:ea typeface="MS Mincho" panose="02020609040205080304" pitchFamily="49" charset="-128"/>
                <a:cs typeface="Times New Roman" panose="02020603050405020304" pitchFamily="18" charset="0"/>
              </a:rPr>
              <a:t>This retention of water helps to see us through periods of drought but just as importantly, prevents run off depleting our soil and preventing flash flooding downstream.</a:t>
            </a:r>
            <a:r>
              <a:rPr lang="en-GB" sz="2400" dirty="0">
                <a:effectLst/>
              </a:rPr>
              <a:t> </a:t>
            </a:r>
            <a:endParaRPr lang="en-US" sz="2400" dirty="0"/>
          </a:p>
        </p:txBody>
      </p:sp>
      <p:sp>
        <p:nvSpPr>
          <p:cNvPr id="3" name="TextBox 2">
            <a:extLst>
              <a:ext uri="{FF2B5EF4-FFF2-40B4-BE49-F238E27FC236}">
                <a16:creationId xmlns:a16="http://schemas.microsoft.com/office/drawing/2014/main" id="{3980DCB4-4271-8B41-BE06-EA04F0DFD08C}"/>
              </a:ext>
            </a:extLst>
          </p:cNvPr>
          <p:cNvSpPr txBox="1"/>
          <p:nvPr/>
        </p:nvSpPr>
        <p:spPr>
          <a:xfrm>
            <a:off x="6404931" y="767379"/>
            <a:ext cx="3300691" cy="523220"/>
          </a:xfrm>
          <a:prstGeom prst="rect">
            <a:avLst/>
          </a:prstGeom>
          <a:noFill/>
        </p:spPr>
        <p:txBody>
          <a:bodyPr wrap="square" rtlCol="0">
            <a:spAutoFit/>
          </a:bodyPr>
          <a:lstStyle/>
          <a:p>
            <a:r>
              <a:rPr lang="en-US" sz="2800" b="1" dirty="0">
                <a:latin typeface="+mj-lt"/>
              </a:rPr>
              <a:t>Stock is key.</a:t>
            </a:r>
          </a:p>
        </p:txBody>
      </p:sp>
    </p:spTree>
    <p:extLst>
      <p:ext uri="{BB962C8B-B14F-4D97-AF65-F5344CB8AC3E}">
        <p14:creationId xmlns:p14="http://schemas.microsoft.com/office/powerpoint/2010/main" val="634888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45">
            <a:extLst>
              <a:ext uri="{FF2B5EF4-FFF2-40B4-BE49-F238E27FC236}">
                <a16:creationId xmlns:a16="http://schemas.microsoft.com/office/drawing/2014/main" id="{DA678705-CF8E-4B51-B199-74BB431C78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47">
            <a:extLst>
              <a:ext uri="{FF2B5EF4-FFF2-40B4-BE49-F238E27FC236}">
                <a16:creationId xmlns:a16="http://schemas.microsoft.com/office/drawing/2014/main" id="{95E17E22-15C6-47B6-B957-58A8838B9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0" name="Rectangle 49">
            <a:extLst>
              <a:ext uri="{FF2B5EF4-FFF2-40B4-BE49-F238E27FC236}">
                <a16:creationId xmlns:a16="http://schemas.microsoft.com/office/drawing/2014/main" id="{3076F68F-43D8-4293-8C34-5085FD90B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2163" y="685800"/>
            <a:ext cx="10830681"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8C1556-5B39-7645-902C-EDAEE13BE1FA}"/>
              </a:ext>
            </a:extLst>
          </p:cNvPr>
          <p:cNvSpPr>
            <a:spLocks noGrp="1"/>
          </p:cNvSpPr>
          <p:nvPr>
            <p:ph type="title"/>
          </p:nvPr>
        </p:nvSpPr>
        <p:spPr>
          <a:xfrm>
            <a:off x="1371600" y="4114799"/>
            <a:ext cx="9486900" cy="845139"/>
          </a:xfrm>
        </p:spPr>
        <p:txBody>
          <a:bodyPr vert="horz" lIns="91440" tIns="45720" rIns="91440" bIns="45720" rtlCol="0" anchor="b">
            <a:normAutofit/>
          </a:bodyPr>
          <a:lstStyle/>
          <a:p>
            <a:pPr algn="ctr"/>
            <a:r>
              <a:rPr lang="en-US" sz="3300" kern="1200" cap="all" spc="300" baseline="0" dirty="0">
                <a:solidFill>
                  <a:schemeClr val="tx2"/>
                </a:solidFill>
                <a:latin typeface="+mj-lt"/>
                <a:ea typeface="+mj-ea"/>
                <a:cs typeface="+mj-cs"/>
              </a:rPr>
              <a:t>We must rectify A failure to learn</a:t>
            </a:r>
          </a:p>
        </p:txBody>
      </p:sp>
      <p:pic>
        <p:nvPicPr>
          <p:cNvPr id="3" name="Picture 2" descr="A high angle view of a city&#10;&#10;Description automatically generated with low confidence">
            <a:extLst>
              <a:ext uri="{FF2B5EF4-FFF2-40B4-BE49-F238E27FC236}">
                <a16:creationId xmlns:a16="http://schemas.microsoft.com/office/drawing/2014/main" id="{1C918A6A-7D87-F24B-BCFE-0D0F68CDA284}"/>
              </a:ext>
            </a:extLst>
          </p:cNvPr>
          <p:cNvPicPr>
            <a:picLocks noChangeAspect="1"/>
          </p:cNvPicPr>
          <p:nvPr/>
        </p:nvPicPr>
        <p:blipFill rotWithShape="1">
          <a:blip r:embed="rId3"/>
          <a:srcRect r="4518" b="1"/>
          <a:stretch/>
        </p:blipFill>
        <p:spPr>
          <a:xfrm>
            <a:off x="1898553" y="1371599"/>
            <a:ext cx="3914010" cy="2459503"/>
          </a:xfrm>
          <a:prstGeom prst="rect">
            <a:avLst/>
          </a:prstGeom>
        </p:spPr>
      </p:pic>
      <p:pic>
        <p:nvPicPr>
          <p:cNvPr id="4" name="Picture 3" descr="A tractor in a field&#10;&#10;Description automatically generated with low confidence">
            <a:extLst>
              <a:ext uri="{FF2B5EF4-FFF2-40B4-BE49-F238E27FC236}">
                <a16:creationId xmlns:a16="http://schemas.microsoft.com/office/drawing/2014/main" id="{2D8281D8-16BC-C241-813F-5455626420C1}"/>
              </a:ext>
            </a:extLst>
          </p:cNvPr>
          <p:cNvPicPr>
            <a:picLocks noChangeAspect="1"/>
          </p:cNvPicPr>
          <p:nvPr/>
        </p:nvPicPr>
        <p:blipFill rotWithShape="1">
          <a:blip r:embed="rId4"/>
          <a:srcRect l="625" r="11020" b="1"/>
          <a:stretch/>
        </p:blipFill>
        <p:spPr>
          <a:xfrm>
            <a:off x="6402608" y="1371599"/>
            <a:ext cx="3880565" cy="2459503"/>
          </a:xfrm>
          <a:prstGeom prst="rect">
            <a:avLst/>
          </a:prstGeom>
        </p:spPr>
      </p:pic>
    </p:spTree>
    <p:extLst>
      <p:ext uri="{BB962C8B-B14F-4D97-AF65-F5344CB8AC3E}">
        <p14:creationId xmlns:p14="http://schemas.microsoft.com/office/powerpoint/2010/main" val="366198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E433CB3-EAB2-4842-A1DD-7BC051B55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 up of Barley in the wild">
            <a:extLst>
              <a:ext uri="{FF2B5EF4-FFF2-40B4-BE49-F238E27FC236}">
                <a16:creationId xmlns:a16="http://schemas.microsoft.com/office/drawing/2014/main" id="{0FC16891-70CF-4689-B408-8B4153BA8FF6}"/>
              </a:ext>
            </a:extLst>
          </p:cNvPr>
          <p:cNvPicPr>
            <a:picLocks noChangeAspect="1"/>
          </p:cNvPicPr>
          <p:nvPr/>
        </p:nvPicPr>
        <p:blipFill rotWithShape="1">
          <a:blip r:embed="rId3"/>
          <a:srcRect t="15730"/>
          <a:stretch/>
        </p:blipFill>
        <p:spPr>
          <a:xfrm>
            <a:off x="-1" y="8171"/>
            <a:ext cx="12192000" cy="6858000"/>
          </a:xfrm>
          <a:prstGeom prst="rect">
            <a:avLst/>
          </a:prstGeom>
        </p:spPr>
      </p:pic>
      <p:sp>
        <p:nvSpPr>
          <p:cNvPr id="20" name="Rectangle 19">
            <a:extLst>
              <a:ext uri="{FF2B5EF4-FFF2-40B4-BE49-F238E27FC236}">
                <a16:creationId xmlns:a16="http://schemas.microsoft.com/office/drawing/2014/main" id="{B72D6322-BB79-455D-9295-EC9B9FA9D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9931"/>
            <a:ext cx="12191999" cy="5058137"/>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943DA5-205F-7F4D-895F-70CECE151AB3}"/>
              </a:ext>
            </a:extLst>
          </p:cNvPr>
          <p:cNvSpPr>
            <a:spLocks noGrp="1"/>
          </p:cNvSpPr>
          <p:nvPr>
            <p:ph type="ctrTitle"/>
          </p:nvPr>
        </p:nvSpPr>
        <p:spPr>
          <a:xfrm>
            <a:off x="1325870" y="589837"/>
            <a:ext cx="9486900" cy="685799"/>
          </a:xfrm>
        </p:spPr>
        <p:txBody>
          <a:bodyPr>
            <a:normAutofit/>
          </a:bodyPr>
          <a:lstStyle/>
          <a:p>
            <a:r>
              <a:rPr lang="en-US" dirty="0">
                <a:solidFill>
                  <a:srgbClr val="FFFFFF"/>
                </a:solidFill>
              </a:rPr>
              <a:t>A Failure to learn</a:t>
            </a:r>
          </a:p>
        </p:txBody>
      </p:sp>
      <p:sp>
        <p:nvSpPr>
          <p:cNvPr id="5" name="TextBox 4">
            <a:extLst>
              <a:ext uri="{FF2B5EF4-FFF2-40B4-BE49-F238E27FC236}">
                <a16:creationId xmlns:a16="http://schemas.microsoft.com/office/drawing/2014/main" id="{C7A09F3A-DF7D-BB4A-A68B-D6085B68A591}"/>
              </a:ext>
            </a:extLst>
          </p:cNvPr>
          <p:cNvSpPr txBox="1"/>
          <p:nvPr/>
        </p:nvSpPr>
        <p:spPr>
          <a:xfrm>
            <a:off x="710701" y="1832270"/>
            <a:ext cx="10717239" cy="646331"/>
          </a:xfrm>
          <a:prstGeom prst="rect">
            <a:avLst/>
          </a:prstGeom>
          <a:noFill/>
        </p:spPr>
        <p:txBody>
          <a:bodyPr wrap="square" rtlCol="0">
            <a:spAutoFit/>
          </a:bodyPr>
          <a:lstStyle/>
          <a:p>
            <a:r>
              <a:rPr lang="en-GB" b="1" dirty="0">
                <a:solidFill>
                  <a:schemeClr val="bg1"/>
                </a:solidFill>
              </a:rPr>
              <a:t>It is clear from history that it was only possible to develop cities where the surrounding land was fertile enough to support the city’s population.</a:t>
            </a:r>
            <a:endParaRPr lang="en-GB" dirty="0">
              <a:solidFill>
                <a:schemeClr val="bg1"/>
              </a:solidFill>
            </a:endParaRPr>
          </a:p>
        </p:txBody>
      </p:sp>
      <p:sp>
        <p:nvSpPr>
          <p:cNvPr id="12" name="TextBox 11">
            <a:extLst>
              <a:ext uri="{FF2B5EF4-FFF2-40B4-BE49-F238E27FC236}">
                <a16:creationId xmlns:a16="http://schemas.microsoft.com/office/drawing/2014/main" id="{982D485C-E02D-C44E-B0AC-731F8A4F4D22}"/>
              </a:ext>
            </a:extLst>
          </p:cNvPr>
          <p:cNvSpPr txBox="1"/>
          <p:nvPr/>
        </p:nvSpPr>
        <p:spPr>
          <a:xfrm>
            <a:off x="667885" y="2579731"/>
            <a:ext cx="10630307" cy="707886"/>
          </a:xfrm>
          <a:prstGeom prst="rect">
            <a:avLst/>
          </a:prstGeom>
          <a:noFill/>
        </p:spPr>
        <p:txBody>
          <a:bodyPr wrap="square">
            <a:spAutoFit/>
          </a:bodyPr>
          <a:lstStyle/>
          <a:p>
            <a:r>
              <a:rPr lang="en-GB" sz="2000" dirty="0">
                <a:solidFill>
                  <a:schemeClr val="accent3">
                    <a:lumMod val="60000"/>
                    <a:lumOff val="40000"/>
                  </a:schemeClr>
                </a:solidFill>
                <a:effectLst/>
                <a:latin typeface="Cambria" panose="02040503050406030204" pitchFamily="18" charset="0"/>
                <a:ea typeface="MS Mincho" panose="02020609040205080304" pitchFamily="49" charset="-128"/>
                <a:cs typeface="Times New Roman" panose="02020603050405020304" pitchFamily="18" charset="0"/>
              </a:rPr>
              <a:t>As the cities grew the farmers expanded onto the higher ground tilling the soil to grow their crops.</a:t>
            </a:r>
          </a:p>
        </p:txBody>
      </p:sp>
      <p:sp>
        <p:nvSpPr>
          <p:cNvPr id="14" name="TextBox 13">
            <a:extLst>
              <a:ext uri="{FF2B5EF4-FFF2-40B4-BE49-F238E27FC236}">
                <a16:creationId xmlns:a16="http://schemas.microsoft.com/office/drawing/2014/main" id="{E6EB04F3-9955-8C40-B9CE-772DF59B1C23}"/>
              </a:ext>
            </a:extLst>
          </p:cNvPr>
          <p:cNvSpPr txBox="1"/>
          <p:nvPr/>
        </p:nvSpPr>
        <p:spPr>
          <a:xfrm>
            <a:off x="667453" y="3467030"/>
            <a:ext cx="10717238" cy="923330"/>
          </a:xfrm>
          <a:prstGeom prst="rect">
            <a:avLst/>
          </a:prstGeom>
          <a:noFill/>
        </p:spPr>
        <p:txBody>
          <a:bodyPr wrap="square">
            <a:spAutoFit/>
          </a:bodyPr>
          <a:lstStyle/>
          <a:p>
            <a:r>
              <a:rPr lang="en-GB" sz="18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This tillage broke up the natural grasses and allowed rain and wind to deplete the soil, washing the soil into the valley which then choked the organic layer of topsoil forcing the farmers to break new ground as the soils on existing grounds failed to produce.</a:t>
            </a:r>
            <a:endParaRPr lang="en-GB" sz="14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16" name="TextBox 15">
            <a:extLst>
              <a:ext uri="{FF2B5EF4-FFF2-40B4-BE49-F238E27FC236}">
                <a16:creationId xmlns:a16="http://schemas.microsoft.com/office/drawing/2014/main" id="{9375370B-7761-0244-9612-29D1D18946D2}"/>
              </a:ext>
            </a:extLst>
          </p:cNvPr>
          <p:cNvSpPr txBox="1"/>
          <p:nvPr/>
        </p:nvSpPr>
        <p:spPr>
          <a:xfrm>
            <a:off x="710703" y="4673710"/>
            <a:ext cx="10717237" cy="707886"/>
          </a:xfrm>
          <a:prstGeom prst="rect">
            <a:avLst/>
          </a:prstGeom>
          <a:noFill/>
        </p:spPr>
        <p:txBody>
          <a:bodyPr wrap="square">
            <a:spAutoFit/>
          </a:bodyPr>
          <a:lstStyle/>
          <a:p>
            <a:r>
              <a:rPr lang="en-GB" sz="2000" dirty="0">
                <a:solidFill>
                  <a:schemeClr val="accent3">
                    <a:lumMod val="60000"/>
                    <a:lumOff val="40000"/>
                  </a:schemeClr>
                </a:solidFill>
                <a:effectLst/>
                <a:latin typeface="Cambria" panose="02040503050406030204" pitchFamily="18" charset="0"/>
                <a:ea typeface="MS Mincho" panose="02020609040205080304" pitchFamily="49" charset="-128"/>
                <a:cs typeface="Times New Roman" panose="02020603050405020304" pitchFamily="18" charset="0"/>
              </a:rPr>
              <a:t>The Greeks then the Romans ruined their soils forcing them to seek new lands where they could grow grain to feed their cities.</a:t>
            </a:r>
          </a:p>
        </p:txBody>
      </p:sp>
      <p:sp>
        <p:nvSpPr>
          <p:cNvPr id="19" name="TextBox 18">
            <a:extLst>
              <a:ext uri="{FF2B5EF4-FFF2-40B4-BE49-F238E27FC236}">
                <a16:creationId xmlns:a16="http://schemas.microsoft.com/office/drawing/2014/main" id="{81ECFDA3-A7E8-4B4E-A764-4FA8A95E2D75}"/>
              </a:ext>
            </a:extLst>
          </p:cNvPr>
          <p:cNvSpPr txBox="1"/>
          <p:nvPr/>
        </p:nvSpPr>
        <p:spPr>
          <a:xfrm>
            <a:off x="710701" y="5636983"/>
            <a:ext cx="10488142" cy="646331"/>
          </a:xfrm>
          <a:prstGeom prst="rect">
            <a:avLst/>
          </a:prstGeom>
          <a:noFill/>
        </p:spPr>
        <p:txBody>
          <a:bodyPr wrap="square">
            <a:spAutoFit/>
          </a:bodyPr>
          <a:lstStyle/>
          <a:p>
            <a:r>
              <a:rPr lang="en-GB" sz="18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In more recent times we ploughed up the American prairies resulting in the “Dust Bowl” which bankrupted the farmers.</a:t>
            </a:r>
            <a:endParaRPr lang="en-GB" sz="14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09373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7C478F1-26B5-44C9-823B-523B85B112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337CC61-9E93-4D80-9F1C-12CE9A0C07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625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8C1556-5B39-7645-902C-EDAEE13BE1FA}"/>
              </a:ext>
            </a:extLst>
          </p:cNvPr>
          <p:cNvSpPr>
            <a:spLocks noGrp="1"/>
          </p:cNvSpPr>
          <p:nvPr>
            <p:ph type="title"/>
          </p:nvPr>
        </p:nvSpPr>
        <p:spPr>
          <a:xfrm>
            <a:off x="318052" y="849787"/>
            <a:ext cx="4313582" cy="4952131"/>
          </a:xfrm>
        </p:spPr>
        <p:txBody>
          <a:bodyPr vert="horz" lIns="91440" tIns="45720" rIns="91440" bIns="45720" rtlCol="0" anchor="b">
            <a:normAutofit fontScale="90000"/>
          </a:bodyPr>
          <a:lstStyle/>
          <a:p>
            <a:r>
              <a:rPr lang="en-GB" b="1" dirty="0">
                <a:solidFill>
                  <a:schemeClr val="bg1"/>
                </a:solidFill>
              </a:rPr>
              <a:t>Today, with modern machinery, we are able to till ground at a rate way beyond anything possible in the past.</a:t>
            </a:r>
            <a:br>
              <a:rPr lang="en-GB" b="1" dirty="0">
                <a:solidFill>
                  <a:schemeClr val="bg1"/>
                </a:solidFill>
              </a:rPr>
            </a:br>
            <a:br>
              <a:rPr lang="en-GB" b="1" dirty="0">
                <a:solidFill>
                  <a:schemeClr val="bg1"/>
                </a:solidFill>
              </a:rPr>
            </a:br>
            <a:r>
              <a:rPr lang="en-GB" b="1" dirty="0">
                <a:solidFill>
                  <a:schemeClr val="bg1"/>
                </a:solidFill>
              </a:rPr>
              <a:t>If industrial agriculture continues at the current level, we may have only sixty harvest left before we deplete the world’s remaining topsoil.</a:t>
            </a:r>
            <a:endParaRPr lang="en-GB" dirty="0">
              <a:solidFill>
                <a:schemeClr val="bg1"/>
              </a:solidFill>
            </a:endParaRPr>
          </a:p>
        </p:txBody>
      </p:sp>
      <p:sp>
        <p:nvSpPr>
          <p:cNvPr id="10" name="TextBox 9">
            <a:extLst>
              <a:ext uri="{FF2B5EF4-FFF2-40B4-BE49-F238E27FC236}">
                <a16:creationId xmlns:a16="http://schemas.microsoft.com/office/drawing/2014/main" id="{F1C527D8-88E6-C447-828C-A688B328796D}"/>
              </a:ext>
            </a:extLst>
          </p:cNvPr>
          <p:cNvSpPr txBox="1"/>
          <p:nvPr/>
        </p:nvSpPr>
        <p:spPr>
          <a:xfrm>
            <a:off x="5369241" y="3571362"/>
            <a:ext cx="6096000" cy="2062103"/>
          </a:xfrm>
          <a:prstGeom prst="rect">
            <a:avLst/>
          </a:prstGeom>
          <a:noFill/>
        </p:spPr>
        <p:txBody>
          <a:bodyPr wrap="square">
            <a:spAutoFit/>
          </a:bodyPr>
          <a:lstStyle/>
          <a:p>
            <a:pPr algn="ctr"/>
            <a:r>
              <a:rPr lang="en-GB" sz="3200" dirty="0"/>
              <a:t>If Industrial agriculture is a major cause of soil erosion &amp; CO2 release, Regenerative agriculture is a key solution</a:t>
            </a:r>
            <a:endParaRPr lang="en-US" sz="3200" dirty="0"/>
          </a:p>
        </p:txBody>
      </p:sp>
      <p:pic>
        <p:nvPicPr>
          <p:cNvPr id="4" name="Picture 3" descr="A tractor in a field&#10;&#10;Description automatically generated with low confidence">
            <a:extLst>
              <a:ext uri="{FF2B5EF4-FFF2-40B4-BE49-F238E27FC236}">
                <a16:creationId xmlns:a16="http://schemas.microsoft.com/office/drawing/2014/main" id="{F418A215-3831-E149-9846-F8678ADFA8B5}"/>
              </a:ext>
            </a:extLst>
          </p:cNvPr>
          <p:cNvPicPr>
            <a:picLocks noChangeAspect="1"/>
          </p:cNvPicPr>
          <p:nvPr/>
        </p:nvPicPr>
        <p:blipFill>
          <a:blip r:embed="rId3"/>
          <a:stretch>
            <a:fillRect/>
          </a:stretch>
        </p:blipFill>
        <p:spPr>
          <a:xfrm>
            <a:off x="5648925" y="1039168"/>
            <a:ext cx="5536633" cy="1889383"/>
          </a:xfrm>
          <a:prstGeom prst="rect">
            <a:avLst/>
          </a:prstGeom>
        </p:spPr>
      </p:pic>
    </p:spTree>
    <p:extLst>
      <p:ext uri="{BB962C8B-B14F-4D97-AF65-F5344CB8AC3E}">
        <p14:creationId xmlns:p14="http://schemas.microsoft.com/office/powerpoint/2010/main" val="922135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E433CB3-EAB2-4842-A1DD-7BC051B55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ropped hand watering the plant">
            <a:extLst>
              <a:ext uri="{FF2B5EF4-FFF2-40B4-BE49-F238E27FC236}">
                <a16:creationId xmlns:a16="http://schemas.microsoft.com/office/drawing/2014/main" id="{5E0542E8-19A6-4743-AD98-D03D01B5886B}"/>
              </a:ext>
            </a:extLst>
          </p:cNvPr>
          <p:cNvPicPr>
            <a:picLocks noChangeAspect="1"/>
          </p:cNvPicPr>
          <p:nvPr/>
        </p:nvPicPr>
        <p:blipFill>
          <a:blip r:embed="rId3">
            <a:alphaModFix amt="50000"/>
          </a:blip>
          <a:stretch>
            <a:fillRect/>
          </a:stretch>
        </p:blipFill>
        <p:spPr>
          <a:xfrm>
            <a:off x="-3" y="0"/>
            <a:ext cx="12192000" cy="6858000"/>
          </a:xfrm>
          <a:prstGeom prst="rect">
            <a:avLst/>
          </a:prstGeom>
          <a:solidFill>
            <a:schemeClr val="accent1">
              <a:lumMod val="50000"/>
            </a:schemeClr>
          </a:solidFill>
        </p:spPr>
      </p:pic>
      <p:sp>
        <p:nvSpPr>
          <p:cNvPr id="20" name="Rectangle 19">
            <a:extLst>
              <a:ext uri="{FF2B5EF4-FFF2-40B4-BE49-F238E27FC236}">
                <a16:creationId xmlns:a16="http://schemas.microsoft.com/office/drawing/2014/main" id="{B72D6322-BB79-455D-9295-EC9B9FA9D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9931"/>
            <a:ext cx="12191999" cy="5058137"/>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943DA5-205F-7F4D-895F-70CECE151AB3}"/>
              </a:ext>
            </a:extLst>
          </p:cNvPr>
          <p:cNvSpPr>
            <a:spLocks noGrp="1"/>
          </p:cNvSpPr>
          <p:nvPr>
            <p:ph type="ctrTitle"/>
          </p:nvPr>
        </p:nvSpPr>
        <p:spPr>
          <a:xfrm>
            <a:off x="1352550" y="636939"/>
            <a:ext cx="9486900" cy="685799"/>
          </a:xfrm>
        </p:spPr>
        <p:txBody>
          <a:bodyPr>
            <a:normAutofit/>
          </a:bodyPr>
          <a:lstStyle/>
          <a:p>
            <a:r>
              <a:rPr lang="en-US" dirty="0">
                <a:solidFill>
                  <a:srgbClr val="FFFFFF"/>
                </a:solidFill>
              </a:rPr>
              <a:t>How to create topsoil</a:t>
            </a:r>
          </a:p>
        </p:txBody>
      </p:sp>
      <p:sp>
        <p:nvSpPr>
          <p:cNvPr id="5" name="TextBox 4">
            <a:extLst>
              <a:ext uri="{FF2B5EF4-FFF2-40B4-BE49-F238E27FC236}">
                <a16:creationId xmlns:a16="http://schemas.microsoft.com/office/drawing/2014/main" id="{C7A09F3A-DF7D-BB4A-A68B-D6085B68A591}"/>
              </a:ext>
            </a:extLst>
          </p:cNvPr>
          <p:cNvSpPr txBox="1"/>
          <p:nvPr/>
        </p:nvSpPr>
        <p:spPr>
          <a:xfrm>
            <a:off x="627260" y="1473929"/>
            <a:ext cx="10717239" cy="1323439"/>
          </a:xfrm>
          <a:prstGeom prst="rect">
            <a:avLst/>
          </a:prstGeom>
          <a:noFill/>
        </p:spPr>
        <p:txBody>
          <a:bodyPr wrap="square" rtlCol="0">
            <a:spAutoFit/>
          </a:bodyPr>
          <a:lstStyle/>
          <a:p>
            <a:r>
              <a:rPr lang="en-GB" sz="2000" dirty="0">
                <a:solidFill>
                  <a:schemeClr val="bg1"/>
                </a:solidFill>
              </a:rPr>
              <a:t>Rocks erode then plants establish themselves, their roots then speed up the process of rock erosion allowing more plants and trees to establish themselves. This process takes millions of years yet today we are loosing soil at a rate between ten and one hundred times faster than nature can make it.</a:t>
            </a:r>
          </a:p>
          <a:p>
            <a:endParaRPr lang="en-GB" sz="2000" dirty="0">
              <a:solidFill>
                <a:schemeClr val="bg1"/>
              </a:solidFill>
            </a:endParaRPr>
          </a:p>
        </p:txBody>
      </p:sp>
      <p:sp>
        <p:nvSpPr>
          <p:cNvPr id="12" name="TextBox 11">
            <a:extLst>
              <a:ext uri="{FF2B5EF4-FFF2-40B4-BE49-F238E27FC236}">
                <a16:creationId xmlns:a16="http://schemas.microsoft.com/office/drawing/2014/main" id="{982D485C-E02D-C44E-B0AC-731F8A4F4D22}"/>
              </a:ext>
            </a:extLst>
          </p:cNvPr>
          <p:cNvSpPr txBox="1"/>
          <p:nvPr/>
        </p:nvSpPr>
        <p:spPr>
          <a:xfrm>
            <a:off x="627259" y="2657092"/>
            <a:ext cx="10630307" cy="1631216"/>
          </a:xfrm>
          <a:prstGeom prst="rect">
            <a:avLst/>
          </a:prstGeom>
          <a:noFill/>
        </p:spPr>
        <p:txBody>
          <a:bodyPr wrap="square">
            <a:spAutoFit/>
          </a:bodyPr>
          <a:lstStyle/>
          <a:p>
            <a:r>
              <a:rPr lang="en-GB" sz="2000" b="1" dirty="0">
                <a:solidFill>
                  <a:schemeClr val="accent3">
                    <a:lumMod val="60000"/>
                    <a:lumOff val="40000"/>
                  </a:schemeClr>
                </a:solidFill>
              </a:rPr>
              <a:t>The grasslands of the world, the great plains of America, the Savannahs of Africa were created by great herds of herbivores bunching tightly together for safety and constantly being moved on by predators, like lions and wolves, perhaps not returning to the same spot for a year.</a:t>
            </a:r>
            <a:endParaRPr lang="en-GB" sz="2000" dirty="0">
              <a:solidFill>
                <a:schemeClr val="accent3">
                  <a:lumMod val="60000"/>
                  <a:lumOff val="40000"/>
                </a:schemeClr>
              </a:solidFill>
            </a:endParaRPr>
          </a:p>
          <a:p>
            <a:endParaRPr lang="en-GB" sz="2000" dirty="0">
              <a:solidFill>
                <a:schemeClr val="accent3">
                  <a:lumMod val="60000"/>
                  <a:lumOff val="40000"/>
                </a:schemeClr>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14" name="TextBox 13">
            <a:extLst>
              <a:ext uri="{FF2B5EF4-FFF2-40B4-BE49-F238E27FC236}">
                <a16:creationId xmlns:a16="http://schemas.microsoft.com/office/drawing/2014/main" id="{E6EB04F3-9955-8C40-B9CE-772DF59B1C23}"/>
              </a:ext>
            </a:extLst>
          </p:cNvPr>
          <p:cNvSpPr txBox="1"/>
          <p:nvPr/>
        </p:nvSpPr>
        <p:spPr>
          <a:xfrm>
            <a:off x="583794" y="4133348"/>
            <a:ext cx="10717238" cy="1015663"/>
          </a:xfrm>
          <a:prstGeom prst="rect">
            <a:avLst/>
          </a:prstGeom>
          <a:noFill/>
        </p:spPr>
        <p:txBody>
          <a:bodyPr wrap="square">
            <a:spAutoFit/>
          </a:bodyPr>
          <a:lstStyle/>
          <a:p>
            <a:r>
              <a:rPr lang="en-GB" sz="2000" dirty="0">
                <a:solidFill>
                  <a:schemeClr val="bg1"/>
                </a:solidFill>
              </a:rPr>
              <a:t>These huge groups, packed tightly together, opened the ground with their feet, allowing new grasses to germinate and fed the topsoil with their dung and urine.</a:t>
            </a:r>
          </a:p>
          <a:p>
            <a:endParaRPr lang="en-GB" sz="20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16" name="TextBox 15">
            <a:extLst>
              <a:ext uri="{FF2B5EF4-FFF2-40B4-BE49-F238E27FC236}">
                <a16:creationId xmlns:a16="http://schemas.microsoft.com/office/drawing/2014/main" id="{9375370B-7761-0244-9612-29D1D18946D2}"/>
              </a:ext>
            </a:extLst>
          </p:cNvPr>
          <p:cNvSpPr txBox="1"/>
          <p:nvPr/>
        </p:nvSpPr>
        <p:spPr>
          <a:xfrm>
            <a:off x="627262" y="4974656"/>
            <a:ext cx="10717237" cy="707886"/>
          </a:xfrm>
          <a:prstGeom prst="rect">
            <a:avLst/>
          </a:prstGeom>
          <a:noFill/>
        </p:spPr>
        <p:txBody>
          <a:bodyPr wrap="square">
            <a:spAutoFit/>
          </a:bodyPr>
          <a:lstStyle/>
          <a:p>
            <a:r>
              <a:rPr lang="en-GB" sz="2000" b="1" dirty="0">
                <a:solidFill>
                  <a:schemeClr val="accent3">
                    <a:lumMod val="60000"/>
                    <a:lumOff val="40000"/>
                  </a:schemeClr>
                </a:solidFill>
              </a:rPr>
              <a:t>This is how nature made grasslands and it is the method we must mimic if we are to protect and develop our topsoil’s.</a:t>
            </a:r>
            <a:endParaRPr lang="en-GB" sz="2000" dirty="0">
              <a:solidFill>
                <a:schemeClr val="accent3">
                  <a:lumMod val="60000"/>
                  <a:lumOff val="40000"/>
                </a:schemeClr>
              </a:solidFill>
            </a:endParaRPr>
          </a:p>
        </p:txBody>
      </p:sp>
      <p:sp>
        <p:nvSpPr>
          <p:cNvPr id="19" name="TextBox 18">
            <a:extLst>
              <a:ext uri="{FF2B5EF4-FFF2-40B4-BE49-F238E27FC236}">
                <a16:creationId xmlns:a16="http://schemas.microsoft.com/office/drawing/2014/main" id="{81ECFDA3-A7E8-4B4E-A764-4FA8A95E2D75}"/>
              </a:ext>
            </a:extLst>
          </p:cNvPr>
          <p:cNvSpPr txBox="1"/>
          <p:nvPr/>
        </p:nvSpPr>
        <p:spPr>
          <a:xfrm>
            <a:off x="627259" y="5840412"/>
            <a:ext cx="10488142" cy="707886"/>
          </a:xfrm>
          <a:prstGeom prst="rect">
            <a:avLst/>
          </a:prstGeom>
          <a:noFill/>
        </p:spPr>
        <p:txBody>
          <a:bodyPr wrap="square">
            <a:spAutoFit/>
          </a:bodyPr>
          <a:lstStyle/>
          <a:p>
            <a:r>
              <a:rPr lang="en-GB" sz="2000" dirty="0">
                <a:solidFill>
                  <a:schemeClr val="bg1"/>
                </a:solidFill>
              </a:rPr>
              <a:t>If we work with nature, rather than against nature, we can restore and build our soils and at the same time capture carbon.</a:t>
            </a:r>
          </a:p>
        </p:txBody>
      </p:sp>
    </p:spTree>
    <p:extLst>
      <p:ext uri="{BB962C8B-B14F-4D97-AF65-F5344CB8AC3E}">
        <p14:creationId xmlns:p14="http://schemas.microsoft.com/office/powerpoint/2010/main" val="236527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7E4CA6-A271-044B-AE8F-FD390D5A8602}"/>
              </a:ext>
            </a:extLst>
          </p:cNvPr>
          <p:cNvSpPr>
            <a:spLocks noGrp="1"/>
          </p:cNvSpPr>
          <p:nvPr>
            <p:ph sz="half" idx="1"/>
          </p:nvPr>
        </p:nvSpPr>
        <p:spPr>
          <a:xfrm>
            <a:off x="881912" y="2341000"/>
            <a:ext cx="7233084" cy="3776098"/>
          </a:xfrm>
        </p:spPr>
        <p:txBody>
          <a:bodyPr>
            <a:normAutofit fontScale="92500" lnSpcReduction="20000"/>
          </a:bodyPr>
          <a:lstStyle/>
          <a:p>
            <a:pPr marL="0" indent="0">
              <a:buNone/>
            </a:pPr>
            <a:r>
              <a:rPr lang="en-GB" dirty="0"/>
              <a:t>They are the same any place in the world where the sun shines and plants grow. The principles are: </a:t>
            </a:r>
          </a:p>
          <a:p>
            <a:pPr marL="0" indent="0">
              <a:buNone/>
            </a:pPr>
            <a:endParaRPr lang="en-GB" dirty="0"/>
          </a:p>
          <a:p>
            <a:pPr marL="457200" indent="-457200">
              <a:buAutoNum type="arabicPeriod"/>
            </a:pPr>
            <a:r>
              <a:rPr lang="en-GB" dirty="0"/>
              <a:t>limit disturbance of the soil</a:t>
            </a:r>
          </a:p>
          <a:p>
            <a:pPr marL="457200" indent="-457200">
              <a:buAutoNum type="arabicPeriod"/>
            </a:pPr>
            <a:r>
              <a:rPr lang="en-GB" dirty="0"/>
              <a:t>keep soil covered with plants at all times</a:t>
            </a:r>
          </a:p>
          <a:p>
            <a:pPr marL="457200" indent="-457200">
              <a:buAutoNum type="arabicPeriod"/>
            </a:pPr>
            <a:r>
              <a:rPr lang="en-GB" dirty="0"/>
              <a:t>strive for diversity</a:t>
            </a:r>
          </a:p>
          <a:p>
            <a:pPr marL="457200" indent="-457200">
              <a:buAutoNum type="arabicPeriod"/>
            </a:pPr>
            <a:r>
              <a:rPr lang="en-GB" dirty="0"/>
              <a:t>maintain a living root system because it feeds the soil biology</a:t>
            </a:r>
          </a:p>
          <a:p>
            <a:pPr marL="457200" indent="-457200">
              <a:buAutoNum type="arabicPeriod"/>
            </a:pPr>
            <a:r>
              <a:rPr lang="en-GB" dirty="0"/>
              <a:t>integrate animals – nature does not function without animals.”</a:t>
            </a:r>
            <a:endParaRPr lang="en-US" dirty="0"/>
          </a:p>
        </p:txBody>
      </p:sp>
      <p:sp>
        <p:nvSpPr>
          <p:cNvPr id="6" name="Title 5">
            <a:extLst>
              <a:ext uri="{FF2B5EF4-FFF2-40B4-BE49-F238E27FC236}">
                <a16:creationId xmlns:a16="http://schemas.microsoft.com/office/drawing/2014/main" id="{B5BA35D9-6CE9-7D42-8C5F-6EC962073DD4}"/>
              </a:ext>
            </a:extLst>
          </p:cNvPr>
          <p:cNvSpPr>
            <a:spLocks noGrp="1"/>
          </p:cNvSpPr>
          <p:nvPr>
            <p:ph type="title"/>
          </p:nvPr>
        </p:nvSpPr>
        <p:spPr/>
        <p:txBody>
          <a:bodyPr>
            <a:normAutofit fontScale="90000"/>
          </a:bodyPr>
          <a:lstStyle/>
          <a:p>
            <a:r>
              <a:rPr lang="en-US" dirty="0"/>
              <a:t>5 principles of regenerative agriculture</a:t>
            </a:r>
          </a:p>
        </p:txBody>
      </p:sp>
      <p:sp>
        <p:nvSpPr>
          <p:cNvPr id="7" name="TextBox 6">
            <a:extLst>
              <a:ext uri="{FF2B5EF4-FFF2-40B4-BE49-F238E27FC236}">
                <a16:creationId xmlns:a16="http://schemas.microsoft.com/office/drawing/2014/main" id="{CB7FF10A-7B0B-754B-BA02-F550FB2B9097}"/>
              </a:ext>
            </a:extLst>
          </p:cNvPr>
          <p:cNvSpPr txBox="1"/>
          <p:nvPr/>
        </p:nvSpPr>
        <p:spPr>
          <a:xfrm>
            <a:off x="4337222" y="1680519"/>
            <a:ext cx="3546389" cy="370703"/>
          </a:xfrm>
          <a:prstGeom prst="rect">
            <a:avLst/>
          </a:prstGeom>
          <a:noFill/>
        </p:spPr>
        <p:txBody>
          <a:bodyPr wrap="square" rtlCol="0">
            <a:spAutoFit/>
          </a:bodyPr>
          <a:lstStyle/>
          <a:p>
            <a:r>
              <a:rPr lang="en-US" dirty="0"/>
              <a:t>By Gabe Brown ‘Dirt to Soil’</a:t>
            </a:r>
          </a:p>
        </p:txBody>
      </p:sp>
      <p:pic>
        <p:nvPicPr>
          <p:cNvPr id="8" name="Picture 7">
            <a:extLst>
              <a:ext uri="{FF2B5EF4-FFF2-40B4-BE49-F238E27FC236}">
                <a16:creationId xmlns:a16="http://schemas.microsoft.com/office/drawing/2014/main" id="{B82F390E-3DC3-5D4A-A8D3-47498F5D9F7D}"/>
              </a:ext>
            </a:extLst>
          </p:cNvPr>
          <p:cNvPicPr>
            <a:picLocks noChangeAspect="1"/>
          </p:cNvPicPr>
          <p:nvPr/>
        </p:nvPicPr>
        <p:blipFill>
          <a:blip r:embed="rId3"/>
          <a:stretch>
            <a:fillRect/>
          </a:stretch>
        </p:blipFill>
        <p:spPr>
          <a:xfrm>
            <a:off x="8917120" y="2341000"/>
            <a:ext cx="2392968" cy="3602600"/>
          </a:xfrm>
          <a:prstGeom prst="rect">
            <a:avLst/>
          </a:prstGeom>
        </p:spPr>
      </p:pic>
    </p:spTree>
    <p:extLst>
      <p:ext uri="{BB962C8B-B14F-4D97-AF65-F5344CB8AC3E}">
        <p14:creationId xmlns:p14="http://schemas.microsoft.com/office/powerpoint/2010/main" val="1078952759"/>
      </p:ext>
    </p:extLst>
  </p:cSld>
  <p:clrMapOvr>
    <a:masterClrMapping/>
  </p:clrMapOvr>
</p:sld>
</file>

<file path=ppt/theme/theme1.xml><?xml version="1.0" encoding="utf-8"?>
<a:theme xmlns:a="http://schemas.openxmlformats.org/drawingml/2006/main" name="ClassicFrameVTI">
  <a:themeElements>
    <a:clrScheme name="AnalogousFromRegularSeedRightStep">
      <a:dk1>
        <a:srgbClr val="000000"/>
      </a:dk1>
      <a:lt1>
        <a:srgbClr val="FFFFFF"/>
      </a:lt1>
      <a:dk2>
        <a:srgbClr val="303920"/>
      </a:dk2>
      <a:lt2>
        <a:srgbClr val="E2E6E8"/>
      </a:lt2>
      <a:accent1>
        <a:srgbClr val="C97647"/>
      </a:accent1>
      <a:accent2>
        <a:srgbClr val="B79B35"/>
      </a:accent2>
      <a:accent3>
        <a:srgbClr val="94AA3C"/>
      </a:accent3>
      <a:accent4>
        <a:srgbClr val="66B535"/>
      </a:accent4>
      <a:accent5>
        <a:srgbClr val="41B744"/>
      </a:accent5>
      <a:accent6>
        <a:srgbClr val="35B76F"/>
      </a:accent6>
      <a:hlink>
        <a:srgbClr val="3C8AB6"/>
      </a:hlink>
      <a:folHlink>
        <a:srgbClr val="7F7F7F"/>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1708</TotalTime>
  <Words>3225</Words>
  <Application>Microsoft Macintosh PowerPoint</Application>
  <PresentationFormat>Widescreen</PresentationFormat>
  <Paragraphs>276</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Adobe Devanagari</vt:lpstr>
      <vt:lpstr>Arial</vt:lpstr>
      <vt:lpstr>Calibri</vt:lpstr>
      <vt:lpstr>Cambria</vt:lpstr>
      <vt:lpstr>Gill Sans MT</vt:lpstr>
      <vt:lpstr>Goudy Old Style</vt:lpstr>
      <vt:lpstr>ClassicFrameVTI</vt:lpstr>
      <vt:lpstr>Regenerative Farming</vt:lpstr>
      <vt:lpstr>Aird Farming Group Strategies for regenerative agriculture</vt:lpstr>
      <vt:lpstr>AIM  Same aim, different strategy for different ground</vt:lpstr>
      <vt:lpstr> regenerative agriculture  Strategies for dirt to soil and carbon capture   </vt:lpstr>
      <vt:lpstr>We must rectify A failure to learn</vt:lpstr>
      <vt:lpstr>A Failure to learn</vt:lpstr>
      <vt:lpstr>Today, with modern machinery, we are able to till ground at a rate way beyond anything possible in the past.  If industrial agriculture continues at the current level, we may have only sixty harvest left before we deplete the world’s remaining topsoil.</vt:lpstr>
      <vt:lpstr>How to create topsoil</vt:lpstr>
      <vt:lpstr>5 principles of regenerative agriculture</vt:lpstr>
      <vt:lpstr>Principle One. Limit the Disturbance.</vt:lpstr>
      <vt:lpstr>Principle Two. Armour the soil surface.</vt:lpstr>
      <vt:lpstr>Principle Three. Build diversity.</vt:lpstr>
      <vt:lpstr>Principle Four. Keep living roots in the soil.</vt:lpstr>
      <vt:lpstr>Principle Five. Integrate animals.</vt:lpstr>
      <vt:lpstr>Industrialised farming is the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Regenerative Farming</dc:title>
  <dc:creator>Mairi McLellan</dc:creator>
  <cp:lastModifiedBy>iain graham</cp:lastModifiedBy>
  <cp:revision>30</cp:revision>
  <cp:lastPrinted>2021-11-03T12:33:32Z</cp:lastPrinted>
  <dcterms:created xsi:type="dcterms:W3CDTF">2021-11-01T15:11:19Z</dcterms:created>
  <dcterms:modified xsi:type="dcterms:W3CDTF">2023-02-01T17:49:35Z</dcterms:modified>
</cp:coreProperties>
</file>